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F6933E-C88E-EBD2-9FBF-EF39911451F1}" v="386" dt="2025-02-16T08:58:15.1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3" d="100"/>
          <a:sy n="83" d="100"/>
        </p:scale>
        <p:origin x="46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2/16/2025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2/16/2025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2/16/2025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2/16/2025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559294"/>
            <a:ext cx="12191999" cy="6298279"/>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72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1145136" y="1028700"/>
            <a:ext cx="9947305" cy="1090657"/>
          </a:xfrm>
        </p:spPr>
        <p:txBody>
          <a:bodyPr>
            <a:normAutofit/>
          </a:bodyPr>
          <a:lstStyle/>
          <a:p>
            <a:r>
              <a:rPr lang="en-US" sz="4800" dirty="0" err="1">
                <a:solidFill>
                  <a:srgbClr val="FFFFFF"/>
                </a:solidFill>
              </a:rPr>
              <a:t>Либререи</a:t>
            </a:r>
            <a:r>
              <a:rPr lang="en-US" sz="4800" dirty="0">
                <a:solidFill>
                  <a:srgbClr val="FFFFFF"/>
                </a:solidFill>
              </a:rPr>
              <a:t> </a:t>
            </a:r>
            <a:r>
              <a:rPr lang="en-US" sz="4800" dirty="0" err="1">
                <a:solidFill>
                  <a:srgbClr val="FFFFFF"/>
                </a:solidFill>
              </a:rPr>
              <a:t>менигмент</a:t>
            </a:r>
            <a:r>
              <a:rPr lang="en-US" sz="4800" dirty="0">
                <a:solidFill>
                  <a:srgbClr val="FFFFFF"/>
                </a:solidFill>
              </a:rPr>
              <a:t> </a:t>
            </a:r>
            <a:r>
              <a:rPr lang="en-US" sz="4800" dirty="0" err="1">
                <a:solidFill>
                  <a:srgbClr val="FFFFFF"/>
                </a:solidFill>
              </a:rPr>
              <a:t>ситеми</a:t>
            </a:r>
          </a:p>
        </p:txBody>
      </p:sp>
      <p:sp>
        <p:nvSpPr>
          <p:cNvPr id="3" name="Subtitle 2"/>
          <p:cNvSpPr>
            <a:spLocks noGrp="1"/>
          </p:cNvSpPr>
          <p:nvPr>
            <p:ph type="subTitle" idx="1"/>
          </p:nvPr>
        </p:nvSpPr>
        <p:spPr>
          <a:xfrm>
            <a:off x="1524000" y="2214188"/>
            <a:ext cx="9144000" cy="492440"/>
          </a:xfrm>
        </p:spPr>
        <p:txBody>
          <a:bodyPr>
            <a:normAutofit/>
          </a:bodyPr>
          <a:lstStyle/>
          <a:p>
            <a:endParaRPr lang="en-US" sz="2000">
              <a:solidFill>
                <a:srgbClr val="FFFFFF"/>
              </a:solidFill>
            </a:endParaRPr>
          </a:p>
        </p:txBody>
      </p:sp>
      <p:sp>
        <p:nvSpPr>
          <p:cNvPr id="17" name="Freeform: Shape 16">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0">
                <a:schemeClr val="accent1">
                  <a:alpha val="5000"/>
                </a:schemeClr>
              </a:gs>
              <a:gs pos="68000">
                <a:schemeClr val="accent1">
                  <a:alpha val="15000"/>
                </a:scheme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It's the new official goon mobile">
            <a:extLst>
              <a:ext uri="{FF2B5EF4-FFF2-40B4-BE49-F238E27FC236}">
                <a16:creationId xmlns:a16="http://schemas.microsoft.com/office/drawing/2014/main" id="{A18AB97D-1734-8B5C-B83D-EA1891EB9D2D}"/>
              </a:ext>
            </a:extLst>
          </p:cNvPr>
          <p:cNvPicPr>
            <a:picLocks noChangeAspect="1"/>
          </p:cNvPicPr>
          <p:nvPr/>
        </p:nvPicPr>
        <p:blipFill>
          <a:blip r:embed="rId2"/>
          <a:srcRect t="14983" r="1" b="14947"/>
          <a:stretch/>
        </p:blipFill>
        <p:spPr>
          <a:xfrm>
            <a:off x="2343302" y="3351745"/>
            <a:ext cx="7519558" cy="3506255"/>
          </a:xfrm>
          <a:custGeom>
            <a:avLst/>
            <a:gdLst/>
            <a:ahLst/>
            <a:cxnLst/>
            <a:rect l="l" t="t" r="r" b="b"/>
            <a:pathLst>
              <a:path w="7519558" h="3506255">
                <a:moveTo>
                  <a:pt x="3759779" y="0"/>
                </a:moveTo>
                <a:cubicBezTo>
                  <a:pt x="5713450" y="0"/>
                  <a:pt x="7320331" y="1484777"/>
                  <a:pt x="7513560" y="3387468"/>
                </a:cubicBezTo>
                <a:lnTo>
                  <a:pt x="7519558" y="3506255"/>
                </a:lnTo>
                <a:lnTo>
                  <a:pt x="0" y="3506255"/>
                </a:lnTo>
                <a:lnTo>
                  <a:pt x="5998" y="3387468"/>
                </a:lnTo>
                <a:cubicBezTo>
                  <a:pt x="199227" y="1484777"/>
                  <a:pt x="1806109" y="0"/>
                  <a:pt x="3759779" y="0"/>
                </a:cubicBezTo>
                <a:close/>
              </a:path>
            </a:pathLst>
          </a:cu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5182-C254-2AD0-43C9-707492C65475}"/>
              </a:ext>
            </a:extLst>
          </p:cNvPr>
          <p:cNvSpPr>
            <a:spLocks noGrp="1"/>
          </p:cNvSpPr>
          <p:nvPr>
            <p:ph type="title"/>
          </p:nvPr>
        </p:nvSpPr>
        <p:spPr/>
        <p:txBody>
          <a:bodyPr/>
          <a:lstStyle/>
          <a:p>
            <a:r>
              <a:rPr lang="en-US" b="1" dirty="0">
                <a:ea typeface="+mj-lt"/>
                <a:cs typeface="+mj-lt"/>
              </a:rPr>
              <a:t>7. </a:t>
            </a:r>
            <a:r>
              <a:rPr lang="en-US" b="1" dirty="0" err="1">
                <a:ea typeface="+mj-lt"/>
                <a:cs typeface="+mj-lt"/>
              </a:rPr>
              <a:t>Структура</a:t>
            </a:r>
            <a:r>
              <a:rPr lang="en-US" b="1" dirty="0">
                <a:ea typeface="+mj-lt"/>
                <a:cs typeface="+mj-lt"/>
              </a:rPr>
              <a:t> </a:t>
            </a:r>
            <a:r>
              <a:rPr lang="en-US" b="1" dirty="0" err="1">
                <a:ea typeface="+mj-lt"/>
                <a:cs typeface="+mj-lt"/>
              </a:rPr>
              <a:t>на</a:t>
            </a:r>
            <a:r>
              <a:rPr lang="en-US" b="1" dirty="0">
                <a:ea typeface="+mj-lt"/>
                <a:cs typeface="+mj-lt"/>
              </a:rPr>
              <a:t> </a:t>
            </a:r>
            <a:r>
              <a:rPr lang="en-US" b="1" dirty="0" err="1">
                <a:ea typeface="+mj-lt"/>
                <a:cs typeface="+mj-lt"/>
              </a:rPr>
              <a:t>Проекта</a:t>
            </a:r>
            <a:endParaRPr lang="en-US" dirty="0" err="1"/>
          </a:p>
        </p:txBody>
      </p:sp>
      <p:pic>
        <p:nvPicPr>
          <p:cNvPr id="5" name="Content Placeholder 4" descr="A white background with black and white clouds&#10;&#10;AI-generated content may be incorrect.">
            <a:extLst>
              <a:ext uri="{FF2B5EF4-FFF2-40B4-BE49-F238E27FC236}">
                <a16:creationId xmlns:a16="http://schemas.microsoft.com/office/drawing/2014/main" id="{FAE92665-BD39-7FD9-3C73-CB6E199EE13E}"/>
              </a:ext>
            </a:extLst>
          </p:cNvPr>
          <p:cNvPicPr>
            <a:picLocks noGrp="1" noChangeAspect="1"/>
          </p:cNvPicPr>
          <p:nvPr>
            <p:ph idx="1"/>
          </p:nvPr>
        </p:nvPicPr>
        <p:blipFill>
          <a:blip r:embed="rId2"/>
          <a:stretch>
            <a:fillRect/>
          </a:stretch>
        </p:blipFill>
        <p:spPr>
          <a:xfrm>
            <a:off x="126905" y="2466549"/>
            <a:ext cx="15807092" cy="3405258"/>
          </a:xfrm>
        </p:spPr>
      </p:pic>
      <p:sp>
        <p:nvSpPr>
          <p:cNvPr id="4" name="Text Placeholder 3">
            <a:extLst>
              <a:ext uri="{FF2B5EF4-FFF2-40B4-BE49-F238E27FC236}">
                <a16:creationId xmlns:a16="http://schemas.microsoft.com/office/drawing/2014/main" id="{3EE545EF-E97F-CCC2-8E21-465E139F6CE6}"/>
              </a:ext>
            </a:extLst>
          </p:cNvPr>
          <p:cNvSpPr>
            <a:spLocks noGrp="1"/>
          </p:cNvSpPr>
          <p:nvPr>
            <p:ph type="body" sz="half" idx="2"/>
          </p:nvPr>
        </p:nvSpPr>
        <p:spPr/>
        <p:txBody>
          <a:bodyPr/>
          <a:lstStyle/>
          <a:p>
            <a:endParaRPr lang="en-US"/>
          </a:p>
        </p:txBody>
      </p:sp>
      <p:pic>
        <p:nvPicPr>
          <p:cNvPr id="6" name="Picture 5" descr="Did your opinion change about big boss after learning the truth? :  r/metalgearsolid">
            <a:extLst>
              <a:ext uri="{FF2B5EF4-FFF2-40B4-BE49-F238E27FC236}">
                <a16:creationId xmlns:a16="http://schemas.microsoft.com/office/drawing/2014/main" id="{2B0348B7-34A9-2742-2AA9-72538A3DBECD}"/>
              </a:ext>
            </a:extLst>
          </p:cNvPr>
          <p:cNvPicPr>
            <a:picLocks noChangeAspect="1"/>
          </p:cNvPicPr>
          <p:nvPr/>
        </p:nvPicPr>
        <p:blipFill>
          <a:blip r:embed="rId3"/>
          <a:stretch>
            <a:fillRect/>
          </a:stretch>
        </p:blipFill>
        <p:spPr>
          <a:xfrm>
            <a:off x="5577386" y="-3483"/>
            <a:ext cx="7315197" cy="6864964"/>
          </a:xfrm>
          <a:prstGeom prst="rect">
            <a:avLst/>
          </a:prstGeom>
        </p:spPr>
      </p:pic>
    </p:spTree>
    <p:extLst>
      <p:ext uri="{BB962C8B-B14F-4D97-AF65-F5344CB8AC3E}">
        <p14:creationId xmlns:p14="http://schemas.microsoft.com/office/powerpoint/2010/main" val="468706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5" name="Group 34">
            <a:extLst>
              <a:ext uri="{FF2B5EF4-FFF2-40B4-BE49-F238E27FC236}">
                <a16:creationId xmlns:a16="http://schemas.microsoft.com/office/drawing/2014/main" id="{81CC5389-CB4A-43B7-9A0E-5447CE0BC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36" name="Color">
              <a:extLst>
                <a:ext uri="{FF2B5EF4-FFF2-40B4-BE49-F238E27FC236}">
                  <a16:creationId xmlns:a16="http://schemas.microsoft.com/office/drawing/2014/main" id="{017160F5-4BB5-41FB-B2D8-0AE0A6D76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Color">
              <a:extLst>
                <a:ext uri="{FF2B5EF4-FFF2-40B4-BE49-F238E27FC236}">
                  <a16:creationId xmlns:a16="http://schemas.microsoft.com/office/drawing/2014/main" id="{5AB10530-0B6F-40EF-9B05-F388D1BCB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9" name="Color">
            <a:extLst>
              <a:ext uri="{FF2B5EF4-FFF2-40B4-BE49-F238E27FC236}">
                <a16:creationId xmlns:a16="http://schemas.microsoft.com/office/drawing/2014/main" id="{145B2F28-3A18-4BC2-8E92-9AF66F147C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2804" y="598259"/>
            <a:ext cx="10889442" cy="5680742"/>
          </a:xfrm>
          <a:prstGeom prst="rect">
            <a:avLst/>
          </a:prstGeom>
          <a:solidFill>
            <a:srgbClr val="FDB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E6BF1998-CD71-68CB-91CA-E633D9ABA212}"/>
              </a:ext>
            </a:extLst>
          </p:cNvPr>
          <p:cNvPicPr>
            <a:picLocks noGrp="1" noChangeAspect="1"/>
          </p:cNvPicPr>
          <p:nvPr>
            <p:ph idx="1"/>
          </p:nvPr>
        </p:nvPicPr>
        <p:blipFill>
          <a:blip r:embed="rId2"/>
          <a:srcRect l="9291" r="7224" b="-2"/>
          <a:stretch/>
        </p:blipFill>
        <p:spPr>
          <a:xfrm>
            <a:off x="4747307" y="653615"/>
            <a:ext cx="6702822" cy="5540004"/>
          </a:xfrm>
          <a:prstGeom prst="rect">
            <a:avLst/>
          </a:prstGeom>
        </p:spPr>
      </p:pic>
      <p:grpSp>
        <p:nvGrpSpPr>
          <p:cNvPr id="41" name="Group 40">
            <a:extLst>
              <a:ext uri="{FF2B5EF4-FFF2-40B4-BE49-F238E27FC236}">
                <a16:creationId xmlns:a16="http://schemas.microsoft.com/office/drawing/2014/main" id="{FA65A26F-1F64-451C-BFA2-F92410951FA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42" name="Freeform: Shape 41">
              <a:extLst>
                <a:ext uri="{FF2B5EF4-FFF2-40B4-BE49-F238E27FC236}">
                  <a16:creationId xmlns:a16="http://schemas.microsoft.com/office/drawing/2014/main" id="{635C965A-C516-42B1-844F-9472408C9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a16="http://schemas.microsoft.com/office/drawing/2014/main" id="{C4C44BFB-148D-4919-BEE5-0138A35BCC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CD704AD9-4DAA-4F0F-8B02-8B765658A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9F9F0EF2-FB12-49A3-B73C-E38141A55F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Shape 45">
              <a:extLst>
                <a:ext uri="{FF2B5EF4-FFF2-40B4-BE49-F238E27FC236}">
                  <a16:creationId xmlns:a16="http://schemas.microsoft.com/office/drawing/2014/main" id="{49A9DBF1-1403-4BE8-B87E-0393E9CDE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979BDB7-FA20-4F60-97B1-CF3696395B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3B7D32B5-D9D6-467E-8349-4A1A840FA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0ABAA801-D2FD-70DC-24AC-27EA525E2D70}"/>
              </a:ext>
            </a:extLst>
          </p:cNvPr>
          <p:cNvSpPr>
            <a:spLocks noGrp="1"/>
          </p:cNvSpPr>
          <p:nvPr>
            <p:ph type="title"/>
          </p:nvPr>
        </p:nvSpPr>
        <p:spPr>
          <a:xfrm>
            <a:off x="1012644" y="719268"/>
            <a:ext cx="3573794" cy="2905120"/>
          </a:xfrm>
        </p:spPr>
        <p:txBody>
          <a:bodyPr vert="horz" lIns="91440" tIns="45720" rIns="91440" bIns="45720" rtlCol="0" anchor="b">
            <a:normAutofit/>
          </a:bodyPr>
          <a:lstStyle/>
          <a:p>
            <a:r>
              <a:rPr lang="en-US" sz="4800">
                <a:solidFill>
                  <a:schemeClr val="tx2"/>
                </a:solidFill>
              </a:rPr>
              <a:t>Схема на базите данни</a:t>
            </a:r>
          </a:p>
        </p:txBody>
      </p:sp>
      <p:sp>
        <p:nvSpPr>
          <p:cNvPr id="4" name="Text Placeholder 3">
            <a:extLst>
              <a:ext uri="{FF2B5EF4-FFF2-40B4-BE49-F238E27FC236}">
                <a16:creationId xmlns:a16="http://schemas.microsoft.com/office/drawing/2014/main" id="{6EA319AD-35C3-F877-89B3-A3A06DEE5481}"/>
              </a:ext>
            </a:extLst>
          </p:cNvPr>
          <p:cNvSpPr>
            <a:spLocks noGrp="1"/>
          </p:cNvSpPr>
          <p:nvPr>
            <p:ph type="body" sz="half" idx="2"/>
          </p:nvPr>
        </p:nvSpPr>
        <p:spPr>
          <a:xfrm>
            <a:off x="11841333" y="6998740"/>
            <a:ext cx="4158031" cy="2913872"/>
          </a:xfrm>
        </p:spPr>
        <p:txBody>
          <a:bodyPr vert="horz" lIns="91440" tIns="45720" rIns="91440" bIns="45720" rtlCol="0" anchor="t">
            <a:normAutofit/>
          </a:bodyPr>
          <a:lstStyle/>
          <a:p>
            <a:pPr indent="-228600">
              <a:buFont typeface="Arial" panose="020B0604020202020204" pitchFamily="34" charset="0"/>
              <a:buChar char="•"/>
            </a:pPr>
            <a:endParaRPr lang="en-US" sz="2000">
              <a:solidFill>
                <a:schemeClr val="tx1">
                  <a:alpha val="80000"/>
                </a:schemeClr>
              </a:solidFill>
            </a:endParaRPr>
          </a:p>
        </p:txBody>
      </p:sp>
    </p:spTree>
    <p:extLst>
      <p:ext uri="{BB962C8B-B14F-4D97-AF65-F5344CB8AC3E}">
        <p14:creationId xmlns:p14="http://schemas.microsoft.com/office/powerpoint/2010/main" val="12574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3F5877B-98C7-49DD-83AB-0F6F57CB6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udJack - ChudJack | image created by Diegorex18 | Tensor.Art">
            <a:extLst>
              <a:ext uri="{FF2B5EF4-FFF2-40B4-BE49-F238E27FC236}">
                <a16:creationId xmlns:a16="http://schemas.microsoft.com/office/drawing/2014/main" id="{2313DA2B-93AD-2A4C-D2EA-E6EAE669E7E5}"/>
              </a:ext>
            </a:extLst>
          </p:cNvPr>
          <p:cNvPicPr>
            <a:picLocks noGrp="1" noChangeAspect="1"/>
          </p:cNvPicPr>
          <p:nvPr>
            <p:ph idx="1"/>
          </p:nvPr>
        </p:nvPicPr>
        <p:blipFill>
          <a:blip r:embed="rId2"/>
          <a:srcRect l="3442" r="6014"/>
          <a:stretch/>
        </p:blipFill>
        <p:spPr>
          <a:xfrm>
            <a:off x="7364078" y="-18"/>
            <a:ext cx="4827922" cy="6857999"/>
          </a:xfrm>
          <a:custGeom>
            <a:avLst/>
            <a:gdLst/>
            <a:ahLst/>
            <a:cxnLst/>
            <a:rect l="l" t="t" r="r" b="b"/>
            <a:pathLst>
              <a:path w="4827922" h="6858000">
                <a:moveTo>
                  <a:pt x="4441" y="0"/>
                </a:moveTo>
                <a:lnTo>
                  <a:pt x="4827922" y="0"/>
                </a:lnTo>
                <a:lnTo>
                  <a:pt x="4827922" y="6858000"/>
                </a:lnTo>
                <a:lnTo>
                  <a:pt x="0" y="6858000"/>
                </a:lnTo>
                <a:lnTo>
                  <a:pt x="106674" y="6638378"/>
                </a:lnTo>
                <a:cubicBezTo>
                  <a:pt x="530028" y="5720938"/>
                  <a:pt x="777229" y="4614948"/>
                  <a:pt x="777229" y="3424428"/>
                </a:cubicBezTo>
                <a:cubicBezTo>
                  <a:pt x="777229" y="2233909"/>
                  <a:pt x="530028" y="1127919"/>
                  <a:pt x="106674" y="210478"/>
                </a:cubicBezTo>
                <a:close/>
              </a:path>
            </a:pathLst>
          </a:custGeom>
        </p:spPr>
      </p:pic>
      <p:pic>
        <p:nvPicPr>
          <p:cNvPr id="6" name="Picture 5" descr="Chudjak on X: &quot;the original nothing ever happens chud  https://t.co/dll5wrhJ0a&quot; / X">
            <a:extLst>
              <a:ext uri="{FF2B5EF4-FFF2-40B4-BE49-F238E27FC236}">
                <a16:creationId xmlns:a16="http://schemas.microsoft.com/office/drawing/2014/main" id="{ED936BA0-6D9A-EBE3-CA22-8A34CAD9ED31}"/>
              </a:ext>
            </a:extLst>
          </p:cNvPr>
          <p:cNvPicPr>
            <a:picLocks noChangeAspect="1"/>
          </p:cNvPicPr>
          <p:nvPr/>
        </p:nvPicPr>
        <p:blipFill>
          <a:blip r:embed="rId3"/>
          <a:srcRect l="9213" r="12920"/>
          <a:stretch/>
        </p:blipFill>
        <p:spPr>
          <a:xfrm>
            <a:off x="3119360" y="18"/>
            <a:ext cx="4966290" cy="6857999"/>
          </a:xfrm>
          <a:custGeom>
            <a:avLst/>
            <a:gdLst/>
            <a:ahLst/>
            <a:cxnLst/>
            <a:rect l="l" t="t" r="r" b="b"/>
            <a:pathLst>
              <a:path w="4966290" h="6857999">
                <a:moveTo>
                  <a:pt x="0" y="0"/>
                </a:moveTo>
                <a:lnTo>
                  <a:pt x="4188230" y="0"/>
                </a:lnTo>
                <a:lnTo>
                  <a:pt x="4295735" y="210478"/>
                </a:lnTo>
                <a:cubicBezTo>
                  <a:pt x="4719089" y="1127919"/>
                  <a:pt x="4966290" y="2233909"/>
                  <a:pt x="4966290" y="3424428"/>
                </a:cubicBezTo>
                <a:cubicBezTo>
                  <a:pt x="4966290" y="4614948"/>
                  <a:pt x="4719089" y="5720938"/>
                  <a:pt x="4295735" y="6638378"/>
                </a:cubicBezTo>
                <a:lnTo>
                  <a:pt x="4183560" y="6857999"/>
                </a:lnTo>
                <a:lnTo>
                  <a:pt x="53039" y="6857999"/>
                </a:lnTo>
                <a:lnTo>
                  <a:pt x="132047" y="6695338"/>
                </a:lnTo>
                <a:cubicBezTo>
                  <a:pt x="555401" y="5777898"/>
                  <a:pt x="802602" y="4671908"/>
                  <a:pt x="802602" y="3481388"/>
                </a:cubicBezTo>
                <a:cubicBezTo>
                  <a:pt x="802602" y="2191659"/>
                  <a:pt x="512484" y="1001134"/>
                  <a:pt x="22579" y="42066"/>
                </a:cubicBezTo>
                <a:close/>
              </a:path>
            </a:pathLst>
          </a:custGeom>
        </p:spPr>
      </p:pic>
      <p:sp useBgFill="1">
        <p:nvSpPr>
          <p:cNvPr id="13" name="Freeform: Shape 12">
            <a:extLst>
              <a:ext uri="{FF2B5EF4-FFF2-40B4-BE49-F238E27FC236}">
                <a16:creationId xmlns:a16="http://schemas.microsoft.com/office/drawing/2014/main" id="{4EA91930-66BC-4C41-B4F5-C31EB216F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45815" cy="6858000"/>
          </a:xfrm>
          <a:custGeom>
            <a:avLst/>
            <a:gdLst>
              <a:gd name="connsiteX0" fmla="*/ 0 w 3945815"/>
              <a:gd name="connsiteY0" fmla="*/ 0 h 6858000"/>
              <a:gd name="connsiteX1" fmla="*/ 3138662 w 3945815"/>
              <a:gd name="connsiteY1" fmla="*/ 0 h 6858000"/>
              <a:gd name="connsiteX2" fmla="*/ 3275260 w 3945815"/>
              <a:gd name="connsiteY2" fmla="*/ 267438 h 6858000"/>
              <a:gd name="connsiteX3" fmla="*/ 3945815 w 3945815"/>
              <a:gd name="connsiteY3" fmla="*/ 3481388 h 6858000"/>
              <a:gd name="connsiteX4" fmla="*/ 3275260 w 3945815"/>
              <a:gd name="connsiteY4" fmla="*/ 6695338 h 6858000"/>
              <a:gd name="connsiteX5" fmla="*/ 3192177 w 3945815"/>
              <a:gd name="connsiteY5" fmla="*/ 6858000 h 6858000"/>
              <a:gd name="connsiteX6" fmla="*/ 0 w 394581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45815" h="6858000">
                <a:moveTo>
                  <a:pt x="0" y="0"/>
                </a:moveTo>
                <a:lnTo>
                  <a:pt x="3138662" y="0"/>
                </a:lnTo>
                <a:lnTo>
                  <a:pt x="3275260" y="267438"/>
                </a:lnTo>
                <a:cubicBezTo>
                  <a:pt x="3698614" y="1184879"/>
                  <a:pt x="3945815" y="2290869"/>
                  <a:pt x="3945815" y="3481388"/>
                </a:cubicBezTo>
                <a:cubicBezTo>
                  <a:pt x="3945815" y="4671908"/>
                  <a:pt x="3698614" y="5777898"/>
                  <a:pt x="3275260" y="6695338"/>
                </a:cubicBezTo>
                <a:lnTo>
                  <a:pt x="319217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Freeform: Shape 14">
            <a:extLst>
              <a:ext uri="{FF2B5EF4-FFF2-40B4-BE49-F238E27FC236}">
                <a16:creationId xmlns:a16="http://schemas.microsoft.com/office/drawing/2014/main" id="{6313CF8F-B436-401E-9575-DE0F8E8B5B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36670" cy="6858000"/>
          </a:xfrm>
          <a:custGeom>
            <a:avLst/>
            <a:gdLst>
              <a:gd name="connsiteX0" fmla="*/ 0 w 3936670"/>
              <a:gd name="connsiteY0" fmla="*/ 0 h 6858000"/>
              <a:gd name="connsiteX1" fmla="*/ 3129517 w 3936670"/>
              <a:gd name="connsiteY1" fmla="*/ 0 h 6858000"/>
              <a:gd name="connsiteX2" fmla="*/ 3266115 w 3936670"/>
              <a:gd name="connsiteY2" fmla="*/ 267438 h 6858000"/>
              <a:gd name="connsiteX3" fmla="*/ 3936670 w 3936670"/>
              <a:gd name="connsiteY3" fmla="*/ 3481388 h 6858000"/>
              <a:gd name="connsiteX4" fmla="*/ 3266115 w 3936670"/>
              <a:gd name="connsiteY4" fmla="*/ 6695338 h 6858000"/>
              <a:gd name="connsiteX5" fmla="*/ 3183032 w 3936670"/>
              <a:gd name="connsiteY5" fmla="*/ 6858000 h 6858000"/>
              <a:gd name="connsiteX6" fmla="*/ 0 w 39366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6670" h="6858000">
                <a:moveTo>
                  <a:pt x="0" y="0"/>
                </a:moveTo>
                <a:lnTo>
                  <a:pt x="3129517" y="0"/>
                </a:lnTo>
                <a:lnTo>
                  <a:pt x="3266115" y="267438"/>
                </a:lnTo>
                <a:cubicBezTo>
                  <a:pt x="3689469" y="1184879"/>
                  <a:pt x="3936670" y="2290869"/>
                  <a:pt x="3936670" y="3481388"/>
                </a:cubicBezTo>
                <a:cubicBezTo>
                  <a:pt x="3936670" y="4671908"/>
                  <a:pt x="3689469" y="5777898"/>
                  <a:pt x="3266115" y="6695338"/>
                </a:cubicBezTo>
                <a:lnTo>
                  <a:pt x="3183032"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B526D13-1046-14AC-D171-3ED79D2D06A0}"/>
              </a:ext>
            </a:extLst>
          </p:cNvPr>
          <p:cNvSpPr>
            <a:spLocks noGrp="1"/>
          </p:cNvSpPr>
          <p:nvPr>
            <p:ph type="title"/>
          </p:nvPr>
        </p:nvSpPr>
        <p:spPr>
          <a:xfrm>
            <a:off x="311578" y="157874"/>
            <a:ext cx="2804504" cy="1325563"/>
          </a:xfrm>
        </p:spPr>
        <p:txBody>
          <a:bodyPr vert="horz" lIns="91440" tIns="45720" rIns="91440" bIns="45720" rtlCol="0" anchor="ctr">
            <a:normAutofit/>
          </a:bodyPr>
          <a:lstStyle/>
          <a:p>
            <a:r>
              <a:rPr lang="en-US" sz="2800" b="1" dirty="0"/>
              <a:t>9</a:t>
            </a:r>
            <a:r>
              <a:rPr lang="en-US" sz="2800" b="1" kern="1200" dirty="0">
                <a:latin typeface="+mj-lt"/>
                <a:ea typeface="+mj-ea"/>
                <a:cs typeface="+mj-cs"/>
              </a:rPr>
              <a:t>. </a:t>
            </a:r>
            <a:r>
              <a:rPr lang="en-US" sz="3600" b="1" kern="1200" dirty="0" err="1">
                <a:latin typeface="+mj-lt"/>
                <a:ea typeface="+mj-ea"/>
                <a:cs typeface="+mj-cs"/>
              </a:rPr>
              <a:t>Заключение</a:t>
            </a:r>
            <a:endParaRPr lang="en-US" sz="3600" kern="1200" dirty="0" err="1">
              <a:latin typeface="+mj-lt"/>
              <a:ea typeface="+mj-ea"/>
              <a:cs typeface="+mj-cs"/>
            </a:endParaRPr>
          </a:p>
        </p:txBody>
      </p:sp>
      <p:sp>
        <p:nvSpPr>
          <p:cNvPr id="17" name="Rectangle 16">
            <a:extLst>
              <a:ext uri="{FF2B5EF4-FFF2-40B4-BE49-F238E27FC236}">
                <a16:creationId xmlns:a16="http://schemas.microsoft.com/office/drawing/2014/main" id="{2A38CFE9-C30A-4551-ACCB-D5808FB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16867"/>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67EF550F-47CE-4FB2-9DAC-12AD835C8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089941"/>
            <a:ext cx="2834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DE6D39B4-9D36-395F-7ABE-0AE8B16C4876}"/>
              </a:ext>
            </a:extLst>
          </p:cNvPr>
          <p:cNvSpPr>
            <a:spLocks noGrp="1"/>
          </p:cNvSpPr>
          <p:nvPr>
            <p:ph type="body" sz="half" idx="2"/>
          </p:nvPr>
        </p:nvSpPr>
        <p:spPr>
          <a:xfrm>
            <a:off x="311578" y="1473425"/>
            <a:ext cx="2804504" cy="3918792"/>
          </a:xfrm>
        </p:spPr>
        <p:txBody>
          <a:bodyPr vert="horz" lIns="91440" tIns="45720" rIns="91440" bIns="45720" rtlCol="0" anchor="t">
            <a:noAutofit/>
          </a:bodyPr>
          <a:lstStyle/>
          <a:p>
            <a:pPr indent="-228600">
              <a:buFont typeface="Arial" panose="020B0604020202020204" pitchFamily="34" charset="0"/>
              <a:buChar char="•"/>
            </a:pPr>
            <a:endParaRPr lang="en-US" sz="1800" b="1"/>
          </a:p>
          <a:p>
            <a:pPr marL="285750" indent="-228600">
              <a:buFont typeface="Arial" panose="020B0604020202020204" pitchFamily="34" charset="0"/>
              <a:buChar char="•"/>
            </a:pPr>
            <a:r>
              <a:rPr lang="en-US" sz="2400" err="1"/>
              <a:t>Ефективно</a:t>
            </a:r>
            <a:r>
              <a:rPr lang="en-US" sz="2400" dirty="0"/>
              <a:t> и </a:t>
            </a:r>
            <a:r>
              <a:rPr lang="en-US" sz="2400" err="1"/>
              <a:t>модерно</a:t>
            </a:r>
            <a:r>
              <a:rPr lang="en-US" sz="2400" dirty="0"/>
              <a:t> </a:t>
            </a:r>
            <a:r>
              <a:rPr lang="en-US" sz="2400" err="1"/>
              <a:t>управление</a:t>
            </a:r>
            <a:r>
              <a:rPr lang="en-US" sz="2400" dirty="0"/>
              <a:t> </a:t>
            </a:r>
            <a:r>
              <a:rPr lang="en-US" sz="2400" err="1"/>
              <a:t>на</a:t>
            </a:r>
            <a:r>
              <a:rPr lang="en-US" sz="2400" dirty="0"/>
              <a:t> </a:t>
            </a:r>
            <a:r>
              <a:rPr lang="en-US" sz="2400" err="1"/>
              <a:t>библиотечни</a:t>
            </a:r>
            <a:r>
              <a:rPr lang="en-US" sz="2400" dirty="0"/>
              <a:t> </a:t>
            </a:r>
            <a:r>
              <a:rPr lang="en-US" sz="2400" err="1"/>
              <a:t>ресурси</a:t>
            </a:r>
            <a:endParaRPr lang="en-US" sz="2400"/>
          </a:p>
          <a:p>
            <a:pPr marL="285750" indent="-228600">
              <a:buFont typeface="Arial" panose="020B0604020202020204" pitchFamily="34" charset="0"/>
              <a:buChar char="•"/>
            </a:pPr>
            <a:r>
              <a:rPr lang="en-US" sz="2400" err="1"/>
              <a:t>Подобряване</a:t>
            </a:r>
            <a:r>
              <a:rPr lang="en-US" sz="2400" dirty="0"/>
              <a:t> </a:t>
            </a:r>
            <a:r>
              <a:rPr lang="en-US" sz="2400" err="1"/>
              <a:t>на</a:t>
            </a:r>
            <a:r>
              <a:rPr lang="en-US" sz="2400" dirty="0"/>
              <a:t> </a:t>
            </a:r>
            <a:r>
              <a:rPr lang="en-US" sz="2400" err="1"/>
              <a:t>потребителското</a:t>
            </a:r>
            <a:r>
              <a:rPr lang="en-US" sz="2400" dirty="0"/>
              <a:t> </a:t>
            </a:r>
            <a:r>
              <a:rPr lang="en-US" sz="2400" err="1"/>
              <a:t>изживяване</a:t>
            </a:r>
            <a:endParaRPr lang="en-US" sz="2400"/>
          </a:p>
          <a:p>
            <a:pPr marL="285750" indent="-228600">
              <a:buFont typeface="Arial" panose="020B0604020202020204" pitchFamily="34" charset="0"/>
              <a:buChar char="•"/>
            </a:pPr>
            <a:r>
              <a:rPr lang="en-US" sz="2400" err="1"/>
              <a:t>Оптимизиране</a:t>
            </a:r>
            <a:r>
              <a:rPr lang="en-US" sz="2400" dirty="0"/>
              <a:t> </a:t>
            </a:r>
            <a:r>
              <a:rPr lang="en-US" sz="2400" err="1"/>
              <a:t>на</a:t>
            </a:r>
            <a:r>
              <a:rPr lang="en-US" sz="2400" dirty="0"/>
              <a:t> </a:t>
            </a:r>
            <a:r>
              <a:rPr lang="en-US" sz="2400" err="1"/>
              <a:t>процесите</a:t>
            </a:r>
            <a:r>
              <a:rPr lang="en-US" sz="2400" dirty="0"/>
              <a:t> </a:t>
            </a:r>
            <a:r>
              <a:rPr lang="en-US" sz="2400" err="1"/>
              <a:t>чрез</a:t>
            </a:r>
            <a:r>
              <a:rPr lang="en-US" sz="2400" dirty="0"/>
              <a:t> </a:t>
            </a:r>
            <a:r>
              <a:rPr lang="en-US" sz="2400" err="1"/>
              <a:t>автоматизация</a:t>
            </a:r>
            <a:endParaRPr lang="en-US" sz="2400"/>
          </a:p>
          <a:p>
            <a:pPr indent="-228600">
              <a:buFont typeface="Arial" panose="020B0604020202020204" pitchFamily="34" charset="0"/>
              <a:buChar char="•"/>
            </a:pPr>
            <a:endParaRPr lang="en-US" sz="2400" dirty="0"/>
          </a:p>
        </p:txBody>
      </p:sp>
    </p:spTree>
    <p:extLst>
      <p:ext uri="{BB962C8B-B14F-4D97-AF65-F5344CB8AC3E}">
        <p14:creationId xmlns:p14="http://schemas.microsoft.com/office/powerpoint/2010/main" val="20873681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t="-5000" b="-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E6A9E-7363-22DF-93B8-8EC9F4DC7DE2}"/>
              </a:ext>
            </a:extLst>
          </p:cNvPr>
          <p:cNvSpPr>
            <a:spLocks noGrp="1"/>
          </p:cNvSpPr>
          <p:nvPr>
            <p:ph type="ctrTitle"/>
          </p:nvPr>
        </p:nvSpPr>
        <p:spPr>
          <a:xfrm>
            <a:off x="1751463" y="-1550324"/>
            <a:ext cx="9144000" cy="2387600"/>
          </a:xfrm>
        </p:spPr>
        <p:txBody>
          <a:bodyPr/>
          <a:lstStyle/>
          <a:p>
            <a:r>
              <a:rPr lang="en-US" dirty="0" err="1"/>
              <a:t>Благодарим</a:t>
            </a:r>
            <a:r>
              <a:rPr lang="en-US" dirty="0"/>
              <a:t> </a:t>
            </a:r>
            <a:r>
              <a:rPr lang="en-US" dirty="0" err="1"/>
              <a:t>за</a:t>
            </a:r>
            <a:r>
              <a:rPr lang="en-US" dirty="0"/>
              <a:t> </a:t>
            </a:r>
            <a:r>
              <a:rPr lang="en-US" dirty="0" err="1"/>
              <a:t>вниманието</a:t>
            </a:r>
          </a:p>
        </p:txBody>
      </p:sp>
      <p:sp>
        <p:nvSpPr>
          <p:cNvPr id="3" name="Subtitle 2">
            <a:extLst>
              <a:ext uri="{FF2B5EF4-FFF2-40B4-BE49-F238E27FC236}">
                <a16:creationId xmlns:a16="http://schemas.microsoft.com/office/drawing/2014/main" id="{F15CEE95-35E2-1179-1A0E-AD4ABA56804A}"/>
              </a:ext>
            </a:extLst>
          </p:cNvPr>
          <p:cNvSpPr>
            <a:spLocks noGrp="1"/>
          </p:cNvSpPr>
          <p:nvPr>
            <p:ph type="subTitle" idx="1"/>
          </p:nvPr>
        </p:nvSpPr>
        <p:spPr/>
        <p:txBody>
          <a:bodyPr/>
          <a:lstStyle/>
          <a:p>
            <a:endParaRPr lang="en-US"/>
          </a:p>
        </p:txBody>
      </p:sp>
      <p:pic>
        <p:nvPicPr>
          <p:cNvPr id="4" name="Picture 3" descr="A poster of a person with a scary face&#10;&#10;AI-generated content may be incorrect.">
            <a:extLst>
              <a:ext uri="{FF2B5EF4-FFF2-40B4-BE49-F238E27FC236}">
                <a16:creationId xmlns:a16="http://schemas.microsoft.com/office/drawing/2014/main" id="{4C78509F-DD8C-E6D2-77ED-E012CF953552}"/>
              </a:ext>
            </a:extLst>
          </p:cNvPr>
          <p:cNvPicPr>
            <a:picLocks noChangeAspect="1"/>
          </p:cNvPicPr>
          <p:nvPr/>
        </p:nvPicPr>
        <p:blipFill>
          <a:blip r:embed="rId3"/>
          <a:stretch>
            <a:fillRect/>
          </a:stretch>
        </p:blipFill>
        <p:spPr>
          <a:xfrm>
            <a:off x="8404746" y="4766546"/>
            <a:ext cx="3787254" cy="2090252"/>
          </a:xfrm>
          <a:prstGeom prst="rect">
            <a:avLst/>
          </a:prstGeom>
        </p:spPr>
      </p:pic>
      <p:pic>
        <p:nvPicPr>
          <p:cNvPr id="6" name="Picture 5" descr="A cartoon of two men&#10;&#10;AI-generated content may be incorrect.">
            <a:extLst>
              <a:ext uri="{FF2B5EF4-FFF2-40B4-BE49-F238E27FC236}">
                <a16:creationId xmlns:a16="http://schemas.microsoft.com/office/drawing/2014/main" id="{ED120874-4D1E-EB3F-9EB7-BB9488F3C770}"/>
              </a:ext>
            </a:extLst>
          </p:cNvPr>
          <p:cNvPicPr>
            <a:picLocks noChangeAspect="1"/>
          </p:cNvPicPr>
          <p:nvPr/>
        </p:nvPicPr>
        <p:blipFill>
          <a:blip r:embed="rId4"/>
          <a:stretch>
            <a:fillRect/>
          </a:stretch>
        </p:blipFill>
        <p:spPr>
          <a:xfrm>
            <a:off x="8910589" y="1489880"/>
            <a:ext cx="3275985" cy="3275463"/>
          </a:xfrm>
          <a:prstGeom prst="rect">
            <a:avLst/>
          </a:prstGeom>
        </p:spPr>
      </p:pic>
      <p:pic>
        <p:nvPicPr>
          <p:cNvPr id="7" name="Picture 6" descr="A person smoking a cigarette on a branch&#10;&#10;AI-generated content may be incorrect.">
            <a:extLst>
              <a:ext uri="{FF2B5EF4-FFF2-40B4-BE49-F238E27FC236}">
                <a16:creationId xmlns:a16="http://schemas.microsoft.com/office/drawing/2014/main" id="{1D36110C-B399-A132-52A4-119B53419F25}"/>
              </a:ext>
            </a:extLst>
          </p:cNvPr>
          <p:cNvPicPr>
            <a:picLocks noChangeAspect="1"/>
          </p:cNvPicPr>
          <p:nvPr/>
        </p:nvPicPr>
        <p:blipFill>
          <a:blip r:embed="rId5"/>
          <a:stretch>
            <a:fillRect/>
          </a:stretch>
        </p:blipFill>
        <p:spPr>
          <a:xfrm rot="-4140000">
            <a:off x="528246" y="4458267"/>
            <a:ext cx="2446430" cy="3457434"/>
          </a:xfrm>
          <a:prstGeom prst="rect">
            <a:avLst/>
          </a:prstGeom>
        </p:spPr>
      </p:pic>
      <p:pic>
        <p:nvPicPr>
          <p:cNvPr id="8" name="Picture 7" descr="A tiger sitting on the ground&#10;&#10;AI-generated content may be incorrect.">
            <a:extLst>
              <a:ext uri="{FF2B5EF4-FFF2-40B4-BE49-F238E27FC236}">
                <a16:creationId xmlns:a16="http://schemas.microsoft.com/office/drawing/2014/main" id="{B2C8B637-8B68-1E8F-CCBD-F54E2EAAF480}"/>
              </a:ext>
            </a:extLst>
          </p:cNvPr>
          <p:cNvPicPr>
            <a:picLocks noChangeAspect="1"/>
          </p:cNvPicPr>
          <p:nvPr/>
        </p:nvPicPr>
        <p:blipFill>
          <a:blip r:embed="rId6"/>
          <a:stretch>
            <a:fillRect/>
          </a:stretch>
        </p:blipFill>
        <p:spPr>
          <a:xfrm>
            <a:off x="3971921" y="750628"/>
            <a:ext cx="2485321" cy="6107373"/>
          </a:xfrm>
          <a:prstGeom prst="rect">
            <a:avLst/>
          </a:prstGeom>
        </p:spPr>
      </p:pic>
      <p:pic>
        <p:nvPicPr>
          <p:cNvPr id="9" name="Picture 8" descr="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NIGGER ">
            <a:extLst>
              <a:ext uri="{FF2B5EF4-FFF2-40B4-BE49-F238E27FC236}">
                <a16:creationId xmlns:a16="http://schemas.microsoft.com/office/drawing/2014/main" id="{C1A4DCB2-831C-A9EE-6874-F66193C7663B}"/>
              </a:ext>
            </a:extLst>
          </p:cNvPr>
          <p:cNvPicPr>
            <a:picLocks noChangeAspect="1"/>
          </p:cNvPicPr>
          <p:nvPr/>
        </p:nvPicPr>
        <p:blipFill>
          <a:blip r:embed="rId7"/>
          <a:stretch>
            <a:fillRect/>
          </a:stretch>
        </p:blipFill>
        <p:spPr>
          <a:xfrm>
            <a:off x="6461192" y="4571999"/>
            <a:ext cx="2169765" cy="2286001"/>
          </a:xfrm>
          <a:prstGeom prst="rect">
            <a:avLst/>
          </a:prstGeom>
        </p:spPr>
      </p:pic>
    </p:spTree>
    <p:extLst>
      <p:ext uri="{BB962C8B-B14F-4D97-AF65-F5344CB8AC3E}">
        <p14:creationId xmlns:p14="http://schemas.microsoft.com/office/powerpoint/2010/main" val="3753989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heckerboard(across)">
                                      <p:cBhvr>
                                        <p:cTn id="7" dur="500"/>
                                        <p:tgtEl>
                                          <p:spTgt spid="9"/>
                                        </p:tgtEl>
                                      </p:cBhvr>
                                    </p:animEffect>
                                  </p:childTnLst>
                                </p:cTn>
                              </p:par>
                            </p:childTnLst>
                          </p:cTn>
                        </p:par>
                        <p:par>
                          <p:cTn id="8" fill="hold">
                            <p:stCondLst>
                              <p:cond delay="500"/>
                            </p:stCondLst>
                            <p:childTnLst>
                              <p:par>
                                <p:cTn id="9" presetID="8" presetClass="emph" presetSubtype="0" fill="hold" nodeType="afterEffect">
                                  <p:stCondLst>
                                    <p:cond delay="0"/>
                                  </p:stCondLst>
                                  <p:childTnLst>
                                    <p:animRot by="21600000">
                                      <p:cBhvr>
                                        <p:cTn id="10" dur="2000" fill="hold"/>
                                        <p:tgtEl>
                                          <p:spTgt spid="8"/>
                                        </p:tgtEl>
                                        <p:attrNameLst>
                                          <p:attrName>r</p:attrName>
                                        </p:attrNameLst>
                                      </p:cBhvr>
                                    </p:animRot>
                                  </p:childTnLst>
                                </p:cTn>
                              </p:par>
                            </p:childTnLst>
                          </p:cTn>
                        </p:par>
                        <p:par>
                          <p:cTn id="11" fill="hold">
                            <p:stCondLst>
                              <p:cond delay="2500"/>
                            </p:stCondLst>
                            <p:childTnLst>
                              <p:par>
                                <p:cTn id="12" presetID="9" presetClass="emph" presetSubtype="0" nodeType="afterEffect">
                                  <p:stCondLst>
                                    <p:cond delay="0"/>
                                  </p:stCondLst>
                                  <p:childTnLst>
                                    <p:set>
                                      <p:cBhvr>
                                        <p:cTn id="13" dur="2250"/>
                                        <p:tgtEl>
                                          <p:spTgt spid="6"/>
                                        </p:tgtEl>
                                        <p:attrNameLst>
                                          <p:attrName>style.opacity</p:attrName>
                                        </p:attrNameLst>
                                      </p:cBhvr>
                                      <p:to>
                                        <p:strVal val="0.5"/>
                                      </p:to>
                                    </p:set>
                                    <p:animEffect filter="image" prLst="opacity: 0.5">
                                      <p:cBhvr rctx="IE">
                                        <p:cTn id="14" dur="2250"/>
                                        <p:tgtEl>
                                          <p:spTgt spid="6"/>
                                        </p:tgtEl>
                                      </p:cBhvr>
                                    </p:animEffect>
                                  </p:childTnLst>
                                </p:cTn>
                              </p:par>
                            </p:childTnLst>
                          </p:cTn>
                        </p:par>
                        <p:par>
                          <p:cTn id="15" fill="hold">
                            <p:stCondLst>
                              <p:cond delay="4750"/>
                            </p:stCondLst>
                            <p:childTnLst>
                              <p:par>
                                <p:cTn id="16" presetID="2" presetClass="entr" presetSubtype="4"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par>
                          <p:cTn id="20" fill="hold">
                            <p:stCondLst>
                              <p:cond delay="5250"/>
                            </p:stCondLst>
                            <p:childTnLst>
                              <p:par>
                                <p:cTn id="21" presetID="55"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1000" fill="hold"/>
                                        <p:tgtEl>
                                          <p:spTgt spid="7"/>
                                        </p:tgtEl>
                                        <p:attrNameLst>
                                          <p:attrName>ppt_w</p:attrName>
                                        </p:attrNameLst>
                                      </p:cBhvr>
                                      <p:tavLst>
                                        <p:tav tm="0">
                                          <p:val>
                                            <p:strVal val="#ppt_w*0.70"/>
                                          </p:val>
                                        </p:tav>
                                        <p:tav tm="100000">
                                          <p:val>
                                            <p:strVal val="#ppt_w"/>
                                          </p:val>
                                        </p:tav>
                                      </p:tavLst>
                                    </p:anim>
                                    <p:anim calcmode="lin" valueType="num">
                                      <p:cBhvr>
                                        <p:cTn id="24" dur="1000" fill="hold"/>
                                        <p:tgtEl>
                                          <p:spTgt spid="7"/>
                                        </p:tgtEl>
                                        <p:attrNameLst>
                                          <p:attrName>ppt_h</p:attrName>
                                        </p:attrNameLst>
                                      </p:cBhvr>
                                      <p:tavLst>
                                        <p:tav tm="0">
                                          <p:val>
                                            <p:strVal val="#ppt_h"/>
                                          </p:val>
                                        </p:tav>
                                        <p:tav tm="100000">
                                          <p:val>
                                            <p:strVal val="#ppt_h"/>
                                          </p:val>
                                        </p:tav>
                                      </p:tavLst>
                                    </p:anim>
                                    <p:animEffect transition="in" filter="fade">
                                      <p:cBhvr>
                                        <p:cTn id="25"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A46973-B3BF-C39F-CEFF-BC210353CBF5}"/>
              </a:ext>
            </a:extLst>
          </p:cNvPr>
          <p:cNvSpPr>
            <a:spLocks noGrp="1"/>
          </p:cNvSpPr>
          <p:nvPr>
            <p:ph type="title"/>
          </p:nvPr>
        </p:nvSpPr>
        <p:spPr>
          <a:xfrm>
            <a:off x="640080" y="325369"/>
            <a:ext cx="4368602" cy="1956841"/>
          </a:xfrm>
        </p:spPr>
        <p:txBody>
          <a:bodyPr anchor="b">
            <a:normAutofit/>
          </a:bodyPr>
          <a:lstStyle/>
          <a:p>
            <a:r>
              <a:rPr lang="en-US" sz="5400" dirty="0" err="1"/>
              <a:t>Общ</a:t>
            </a:r>
            <a:r>
              <a:rPr lang="en-US" sz="5400" dirty="0"/>
              <a:t> </a:t>
            </a:r>
            <a:r>
              <a:rPr lang="en-US" sz="5400" dirty="0" err="1"/>
              <a:t>преглед</a:t>
            </a:r>
            <a:r>
              <a:rPr lang="en-US" sz="5400" dirty="0"/>
              <a:t> </a:t>
            </a:r>
            <a:r>
              <a:rPr lang="en-US" sz="5400" dirty="0" err="1"/>
              <a:t>на</a:t>
            </a:r>
            <a:r>
              <a:rPr lang="en-US" sz="5400" dirty="0"/>
              <a:t> </a:t>
            </a:r>
            <a:r>
              <a:rPr lang="en-US" sz="5400" dirty="0" err="1"/>
              <a:t>проекта</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A0B7ABD7-8E64-C071-5A4F-3727AC2B071B}"/>
              </a:ext>
            </a:extLst>
          </p:cNvPr>
          <p:cNvSpPr>
            <a:spLocks noGrp="1"/>
          </p:cNvSpPr>
          <p:nvPr>
            <p:ph idx="1"/>
          </p:nvPr>
        </p:nvSpPr>
        <p:spPr>
          <a:xfrm>
            <a:off x="640080" y="2872899"/>
            <a:ext cx="4243589" cy="3320668"/>
          </a:xfrm>
        </p:spPr>
        <p:txBody>
          <a:bodyPr vert="horz" lIns="91440" tIns="45720" rIns="91440" bIns="45720" rtlCol="0" anchor="t">
            <a:normAutofit fontScale="92500"/>
          </a:bodyPr>
          <a:lstStyle/>
          <a:p>
            <a:r>
              <a:rPr lang="en-US" sz="2200" b="1" dirty="0" err="1">
                <a:ea typeface="+mn-lt"/>
                <a:cs typeface="+mn-lt"/>
              </a:rPr>
              <a:t>Технологичен</a:t>
            </a:r>
            <a:r>
              <a:rPr lang="en-US" sz="2200" b="1" dirty="0">
                <a:ea typeface="+mn-lt"/>
                <a:cs typeface="+mn-lt"/>
              </a:rPr>
              <a:t> </a:t>
            </a:r>
            <a:r>
              <a:rPr lang="en-US" sz="2200" b="1" dirty="0" err="1">
                <a:ea typeface="+mn-lt"/>
                <a:cs typeface="+mn-lt"/>
              </a:rPr>
              <a:t>стек</a:t>
            </a:r>
            <a:r>
              <a:rPr lang="en-US" sz="2200" dirty="0">
                <a:ea typeface="+mn-lt"/>
                <a:cs typeface="+mn-lt"/>
              </a:rPr>
              <a:t>: </a:t>
            </a:r>
            <a:endParaRPr lang="en-US" sz="2200" dirty="0"/>
          </a:p>
          <a:p>
            <a:pPr lvl="1"/>
            <a:r>
              <a:rPr lang="en-US" sz="2200" dirty="0">
                <a:ea typeface="+mn-lt"/>
                <a:cs typeface="+mn-lt"/>
              </a:rPr>
              <a:t>.NET 8.0 (</a:t>
            </a:r>
            <a:r>
              <a:rPr lang="en-US" sz="2200" dirty="0" err="1">
                <a:ea typeface="+mn-lt"/>
                <a:cs typeface="+mn-lt"/>
              </a:rPr>
              <a:t>най-новата</a:t>
            </a:r>
            <a:r>
              <a:rPr lang="en-US" sz="2200" dirty="0">
                <a:ea typeface="+mn-lt"/>
                <a:cs typeface="+mn-lt"/>
              </a:rPr>
              <a:t> </a:t>
            </a:r>
            <a:r>
              <a:rPr lang="en-US" sz="2200" dirty="0" err="1">
                <a:ea typeface="+mn-lt"/>
                <a:cs typeface="+mn-lt"/>
              </a:rPr>
              <a:t>версия</a:t>
            </a:r>
            <a:r>
              <a:rPr lang="en-US" sz="2200" dirty="0">
                <a:ea typeface="+mn-lt"/>
                <a:cs typeface="+mn-lt"/>
              </a:rPr>
              <a:t> </a:t>
            </a:r>
            <a:r>
              <a:rPr lang="en-US" sz="2200" dirty="0" err="1">
                <a:ea typeface="+mn-lt"/>
                <a:cs typeface="+mn-lt"/>
              </a:rPr>
              <a:t>на</a:t>
            </a:r>
            <a:r>
              <a:rPr lang="en-US" sz="2200" dirty="0">
                <a:ea typeface="+mn-lt"/>
                <a:cs typeface="+mn-lt"/>
              </a:rPr>
              <a:t> .NET </a:t>
            </a:r>
            <a:r>
              <a:rPr lang="en-US" sz="2200" dirty="0" err="1">
                <a:ea typeface="+mn-lt"/>
                <a:cs typeface="+mn-lt"/>
              </a:rPr>
              <a:t>платформата</a:t>
            </a:r>
            <a:r>
              <a:rPr lang="en-US" sz="2200" dirty="0">
                <a:ea typeface="+mn-lt"/>
                <a:cs typeface="+mn-lt"/>
              </a:rPr>
              <a:t>)</a:t>
            </a:r>
            <a:endParaRPr lang="en-US" dirty="0"/>
          </a:p>
          <a:p>
            <a:pPr lvl="1"/>
            <a:r>
              <a:rPr lang="en-US" sz="2200" dirty="0">
                <a:ea typeface="+mn-lt"/>
                <a:cs typeface="+mn-lt"/>
              </a:rPr>
              <a:t>Entity Framework Core (</a:t>
            </a:r>
            <a:r>
              <a:rPr lang="en-US" sz="2200" dirty="0" err="1">
                <a:ea typeface="+mn-lt"/>
                <a:cs typeface="+mn-lt"/>
              </a:rPr>
              <a:t>за</a:t>
            </a:r>
            <a:r>
              <a:rPr lang="en-US" sz="2200" dirty="0">
                <a:ea typeface="+mn-lt"/>
                <a:cs typeface="+mn-lt"/>
              </a:rPr>
              <a:t> </a:t>
            </a:r>
            <a:r>
              <a:rPr lang="en-US" sz="2200" dirty="0" err="1">
                <a:ea typeface="+mn-lt"/>
                <a:cs typeface="+mn-lt"/>
              </a:rPr>
              <a:t>работа</a:t>
            </a:r>
            <a:r>
              <a:rPr lang="en-US" sz="2200" dirty="0">
                <a:ea typeface="+mn-lt"/>
                <a:cs typeface="+mn-lt"/>
              </a:rPr>
              <a:t> с </a:t>
            </a:r>
            <a:r>
              <a:rPr lang="en-US" sz="2200" dirty="0" err="1">
                <a:ea typeface="+mn-lt"/>
                <a:cs typeface="+mn-lt"/>
              </a:rPr>
              <a:t>база</a:t>
            </a:r>
            <a:r>
              <a:rPr lang="en-US" sz="2200" dirty="0">
                <a:ea typeface="+mn-lt"/>
                <a:cs typeface="+mn-lt"/>
              </a:rPr>
              <a:t> </a:t>
            </a:r>
            <a:r>
              <a:rPr lang="en-US" sz="2200" dirty="0" err="1">
                <a:ea typeface="+mn-lt"/>
                <a:cs typeface="+mn-lt"/>
              </a:rPr>
              <a:t>данни</a:t>
            </a:r>
            <a:r>
              <a:rPr lang="en-US" sz="2200" dirty="0">
                <a:ea typeface="+mn-lt"/>
                <a:cs typeface="+mn-lt"/>
              </a:rPr>
              <a:t>)</a:t>
            </a:r>
            <a:endParaRPr lang="en-US" dirty="0"/>
          </a:p>
          <a:p>
            <a:pPr lvl="1"/>
            <a:r>
              <a:rPr lang="en-US" sz="2200" dirty="0">
                <a:ea typeface="+mn-lt"/>
                <a:cs typeface="+mn-lt"/>
              </a:rPr>
              <a:t>SQL Server (</a:t>
            </a:r>
            <a:r>
              <a:rPr lang="en-US" sz="2200" dirty="0" err="1">
                <a:ea typeface="+mn-lt"/>
                <a:cs typeface="+mn-lt"/>
              </a:rPr>
              <a:t>система</a:t>
            </a:r>
            <a:r>
              <a:rPr lang="en-US" sz="2200" dirty="0">
                <a:ea typeface="+mn-lt"/>
                <a:cs typeface="+mn-lt"/>
              </a:rPr>
              <a:t> </a:t>
            </a:r>
            <a:r>
              <a:rPr lang="en-US" sz="2200" dirty="0" err="1">
                <a:ea typeface="+mn-lt"/>
                <a:cs typeface="+mn-lt"/>
              </a:rPr>
              <a:t>за</a:t>
            </a:r>
            <a:r>
              <a:rPr lang="en-US" sz="2200" dirty="0">
                <a:ea typeface="+mn-lt"/>
                <a:cs typeface="+mn-lt"/>
              </a:rPr>
              <a:t> </a:t>
            </a:r>
            <a:r>
              <a:rPr lang="en-US" sz="2200" dirty="0" err="1">
                <a:ea typeface="+mn-lt"/>
                <a:cs typeface="+mn-lt"/>
              </a:rPr>
              <a:t>управление</a:t>
            </a:r>
            <a:r>
              <a:rPr lang="en-US" sz="2200" dirty="0">
                <a:ea typeface="+mn-lt"/>
                <a:cs typeface="+mn-lt"/>
              </a:rPr>
              <a:t> </a:t>
            </a:r>
            <a:r>
              <a:rPr lang="en-US" sz="2200" dirty="0" err="1">
                <a:ea typeface="+mn-lt"/>
                <a:cs typeface="+mn-lt"/>
              </a:rPr>
              <a:t>на</a:t>
            </a:r>
            <a:r>
              <a:rPr lang="en-US" sz="2200" dirty="0">
                <a:ea typeface="+mn-lt"/>
                <a:cs typeface="+mn-lt"/>
              </a:rPr>
              <a:t> </a:t>
            </a:r>
            <a:r>
              <a:rPr lang="en-US" sz="2200" dirty="0" err="1">
                <a:ea typeface="+mn-lt"/>
                <a:cs typeface="+mn-lt"/>
              </a:rPr>
              <a:t>бази</a:t>
            </a:r>
            <a:r>
              <a:rPr lang="en-US" sz="2200" dirty="0">
                <a:ea typeface="+mn-lt"/>
                <a:cs typeface="+mn-lt"/>
              </a:rPr>
              <a:t> </a:t>
            </a:r>
            <a:r>
              <a:rPr lang="en-US" sz="2200" dirty="0" err="1">
                <a:ea typeface="+mn-lt"/>
                <a:cs typeface="+mn-lt"/>
              </a:rPr>
              <a:t>данни</a:t>
            </a:r>
            <a:r>
              <a:rPr lang="en-US" sz="2200" dirty="0">
                <a:ea typeface="+mn-lt"/>
                <a:cs typeface="+mn-lt"/>
              </a:rPr>
              <a:t>)</a:t>
            </a:r>
            <a:endParaRPr lang="en-US" dirty="0"/>
          </a:p>
          <a:p>
            <a:pPr lvl="1"/>
            <a:r>
              <a:rPr lang="en-US" sz="2200" dirty="0">
                <a:ea typeface="+mn-lt"/>
                <a:cs typeface="+mn-lt"/>
              </a:rPr>
              <a:t>ASP.NET Core Identity (</a:t>
            </a:r>
            <a:r>
              <a:rPr lang="en-US" sz="2200" dirty="0" err="1">
                <a:ea typeface="+mn-lt"/>
                <a:cs typeface="+mn-lt"/>
              </a:rPr>
              <a:t>за</a:t>
            </a:r>
            <a:r>
              <a:rPr lang="en-US" sz="2200" dirty="0">
                <a:ea typeface="+mn-lt"/>
                <a:cs typeface="+mn-lt"/>
              </a:rPr>
              <a:t> </a:t>
            </a:r>
            <a:r>
              <a:rPr lang="en-US" sz="2200" dirty="0" err="1">
                <a:ea typeface="+mn-lt"/>
                <a:cs typeface="+mn-lt"/>
              </a:rPr>
              <a:t>автентикация</a:t>
            </a:r>
            <a:r>
              <a:rPr lang="en-US" sz="2200" dirty="0">
                <a:ea typeface="+mn-lt"/>
                <a:cs typeface="+mn-lt"/>
              </a:rPr>
              <a:t> и </a:t>
            </a:r>
            <a:r>
              <a:rPr lang="en-US" sz="2200" dirty="0" err="1">
                <a:ea typeface="+mn-lt"/>
                <a:cs typeface="+mn-lt"/>
              </a:rPr>
              <a:t>оторизация</a:t>
            </a:r>
            <a:r>
              <a:rPr lang="en-US" sz="2200" dirty="0">
                <a:ea typeface="+mn-lt"/>
                <a:cs typeface="+mn-lt"/>
              </a:rPr>
              <a:t>)</a:t>
            </a:r>
            <a:endParaRPr lang="en-US" dirty="0"/>
          </a:p>
          <a:p>
            <a:endParaRPr lang="en-US" sz="2200" dirty="0"/>
          </a:p>
        </p:txBody>
      </p:sp>
      <p:pic>
        <p:nvPicPr>
          <p:cNvPr id="4" name="Content Placeholder 3" descr="Never Goon Goku Goku GIF - Never goon Goku Goku Rule 529 - Discover &amp; Share  GIFs">
            <a:extLst>
              <a:ext uri="{FF2B5EF4-FFF2-40B4-BE49-F238E27FC236}">
                <a16:creationId xmlns:a16="http://schemas.microsoft.com/office/drawing/2014/main" id="{E4A0FCC9-8D4E-4589-EBFC-E8FF792217C4}"/>
              </a:ext>
            </a:extLst>
          </p:cNvPr>
          <p:cNvPicPr>
            <a:picLocks noChangeAspect="1"/>
          </p:cNvPicPr>
          <p:nvPr/>
        </p:nvPicPr>
        <p:blipFill>
          <a:blip r:embed="rId2"/>
          <a:srcRect t="17603" r="-1" b="762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949679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0ABB57-D685-93F3-036C-E9190EFA1DC9}"/>
              </a:ext>
            </a:extLst>
          </p:cNvPr>
          <p:cNvSpPr>
            <a:spLocks noGrp="1"/>
          </p:cNvSpPr>
          <p:nvPr>
            <p:ph type="title"/>
          </p:nvPr>
        </p:nvSpPr>
        <p:spPr>
          <a:xfrm>
            <a:off x="6412091" y="501651"/>
            <a:ext cx="4395340" cy="1716255"/>
          </a:xfrm>
        </p:spPr>
        <p:txBody>
          <a:bodyPr anchor="b">
            <a:normAutofit/>
          </a:bodyPr>
          <a:lstStyle/>
          <a:p>
            <a:r>
              <a:rPr lang="en-US" sz="5600"/>
              <a:t>Нашите цели</a:t>
            </a:r>
          </a:p>
        </p:txBody>
      </p:sp>
      <p:sp>
        <p:nvSpPr>
          <p:cNvPr id="11" name="Rectangle 10">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homas Dilward - Wikipedia">
            <a:extLst>
              <a:ext uri="{FF2B5EF4-FFF2-40B4-BE49-F238E27FC236}">
                <a16:creationId xmlns:a16="http://schemas.microsoft.com/office/drawing/2014/main" id="{08348C6E-7A09-E5FA-55A1-FBAEC745BF51}"/>
              </a:ext>
            </a:extLst>
          </p:cNvPr>
          <p:cNvPicPr>
            <a:picLocks noChangeAspect="1"/>
          </p:cNvPicPr>
          <p:nvPr/>
        </p:nvPicPr>
        <p:blipFill>
          <a:blip r:embed="rId2"/>
          <a:stretch>
            <a:fillRect/>
          </a:stretch>
        </p:blipFill>
        <p:spPr>
          <a:xfrm>
            <a:off x="472423" y="299509"/>
            <a:ext cx="4835064" cy="6258983"/>
          </a:xfrm>
          <a:prstGeom prst="rect">
            <a:avLst/>
          </a:prstGeom>
        </p:spPr>
      </p:pic>
      <p:sp>
        <p:nvSpPr>
          <p:cNvPr id="3" name="Content Placeholder 2">
            <a:extLst>
              <a:ext uri="{FF2B5EF4-FFF2-40B4-BE49-F238E27FC236}">
                <a16:creationId xmlns:a16="http://schemas.microsoft.com/office/drawing/2014/main" id="{C4518420-33A3-ADAE-C375-CDDE5E2804A3}"/>
              </a:ext>
            </a:extLst>
          </p:cNvPr>
          <p:cNvSpPr>
            <a:spLocks noGrp="1"/>
          </p:cNvSpPr>
          <p:nvPr>
            <p:ph idx="1"/>
          </p:nvPr>
        </p:nvSpPr>
        <p:spPr>
          <a:xfrm>
            <a:off x="6392583" y="2645922"/>
            <a:ext cx="4434721" cy="3710427"/>
          </a:xfrm>
        </p:spPr>
        <p:txBody>
          <a:bodyPr vert="horz" lIns="91440" tIns="45720" rIns="91440" bIns="45720" rtlCol="0" anchor="t">
            <a:normAutofit/>
          </a:bodyPr>
          <a:lstStyle/>
          <a:p>
            <a:r>
              <a:rPr lang="en-US" sz="1400" b="1">
                <a:solidFill>
                  <a:schemeClr val="tx1">
                    <a:alpha val="80000"/>
                  </a:schemeClr>
                </a:solidFill>
              </a:rPr>
              <a:t>Предназначение</a:t>
            </a:r>
            <a:endParaRPr lang="en-US" sz="1400">
              <a:solidFill>
                <a:schemeClr val="tx1">
                  <a:alpha val="80000"/>
                </a:schemeClr>
              </a:solidFill>
            </a:endParaRPr>
          </a:p>
          <a:p>
            <a:r>
              <a:rPr lang="en-US" sz="1400" dirty="0" err="1">
                <a:solidFill>
                  <a:schemeClr val="tx1">
                    <a:alpha val="80000"/>
                  </a:schemeClr>
                </a:solidFill>
                <a:ea typeface="+mn-lt"/>
                <a:cs typeface="+mn-lt"/>
              </a:rPr>
              <a:t>Цялостно</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решение</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за</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дигитализация</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на</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библиотечни</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процеси</a:t>
            </a:r>
            <a:endParaRPr lang="en-US" sz="1400" dirty="0" err="1">
              <a:solidFill>
                <a:schemeClr val="tx1">
                  <a:alpha val="80000"/>
                </a:schemeClr>
              </a:solidFill>
            </a:endParaRPr>
          </a:p>
          <a:p>
            <a:r>
              <a:rPr lang="en-US" sz="1400" dirty="0" err="1">
                <a:solidFill>
                  <a:schemeClr val="tx1">
                    <a:alpha val="80000"/>
                  </a:schemeClr>
                </a:solidFill>
                <a:ea typeface="+mn-lt"/>
                <a:cs typeface="+mn-lt"/>
              </a:rPr>
              <a:t>Автоматизация</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на</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ежедневните</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библиотечни</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операции</a:t>
            </a:r>
            <a:endParaRPr lang="en-US" sz="1400" dirty="0" err="1">
              <a:solidFill>
                <a:schemeClr val="tx1">
                  <a:alpha val="80000"/>
                </a:schemeClr>
              </a:solidFill>
            </a:endParaRPr>
          </a:p>
          <a:p>
            <a:r>
              <a:rPr lang="en-US" sz="1400" dirty="0" err="1">
                <a:solidFill>
                  <a:schemeClr val="tx1">
                    <a:alpha val="80000"/>
                  </a:schemeClr>
                </a:solidFill>
                <a:ea typeface="+mn-lt"/>
                <a:cs typeface="+mn-lt"/>
              </a:rPr>
              <a:t>Подобряване</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на</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ефективността</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на</a:t>
            </a:r>
            <a:r>
              <a:rPr lang="en-US" sz="1400" dirty="0">
                <a:solidFill>
                  <a:schemeClr val="tx1">
                    <a:alpha val="80000"/>
                  </a:schemeClr>
                </a:solidFill>
                <a:ea typeface="+mn-lt"/>
                <a:cs typeface="+mn-lt"/>
              </a:rPr>
              <a:t> </a:t>
            </a:r>
            <a:r>
              <a:rPr lang="en-US" sz="1400" dirty="0" err="1">
                <a:solidFill>
                  <a:schemeClr val="tx1">
                    <a:alpha val="80000"/>
                  </a:schemeClr>
                </a:solidFill>
                <a:ea typeface="+mn-lt"/>
                <a:cs typeface="+mn-lt"/>
              </a:rPr>
              <a:t>работа</a:t>
            </a:r>
            <a:endParaRPr lang="en-US" sz="1400" dirty="0" err="1">
              <a:solidFill>
                <a:schemeClr val="tx1">
                  <a:alpha val="80000"/>
                </a:schemeClr>
              </a:solidFill>
            </a:endParaRPr>
          </a:p>
          <a:p>
            <a:r>
              <a:rPr lang="en-US" sz="1400">
                <a:solidFill>
                  <a:schemeClr val="tx1">
                    <a:alpha val="80000"/>
                  </a:schemeClr>
                </a:solidFill>
                <a:ea typeface="+mn-lt"/>
                <a:cs typeface="+mn-lt"/>
              </a:rPr>
              <a:t>Улесняване на потребителите при заемане на книги</a:t>
            </a:r>
            <a:endParaRPr lang="en-US" sz="1400">
              <a:solidFill>
                <a:schemeClr val="tx1">
                  <a:alpha val="80000"/>
                </a:schemeClr>
              </a:solidFill>
            </a:endParaRPr>
          </a:p>
          <a:p>
            <a:r>
              <a:rPr lang="en-US" sz="1400" b="1">
                <a:solidFill>
                  <a:schemeClr val="tx1">
                    <a:alpha val="80000"/>
                  </a:schemeClr>
                </a:solidFill>
              </a:rPr>
              <a:t>Целеви Потребители</a:t>
            </a:r>
            <a:endParaRPr lang="en-US" sz="1400">
              <a:solidFill>
                <a:schemeClr val="tx1">
                  <a:alpha val="80000"/>
                </a:schemeClr>
              </a:solidFill>
            </a:endParaRPr>
          </a:p>
          <a:p>
            <a:r>
              <a:rPr lang="en-US" sz="1400">
                <a:solidFill>
                  <a:schemeClr val="tx1">
                    <a:alpha val="80000"/>
                  </a:schemeClr>
                </a:solidFill>
                <a:ea typeface="+mn-lt"/>
                <a:cs typeface="+mn-lt"/>
              </a:rPr>
              <a:t>Библиотекари</a:t>
            </a:r>
            <a:endParaRPr lang="en-US" sz="1400">
              <a:solidFill>
                <a:schemeClr val="tx1">
                  <a:alpha val="80000"/>
                </a:schemeClr>
              </a:solidFill>
            </a:endParaRPr>
          </a:p>
          <a:p>
            <a:r>
              <a:rPr lang="en-US" sz="1400">
                <a:solidFill>
                  <a:schemeClr val="tx1">
                    <a:alpha val="80000"/>
                  </a:schemeClr>
                </a:solidFill>
                <a:ea typeface="+mn-lt"/>
                <a:cs typeface="+mn-lt"/>
              </a:rPr>
              <a:t>Администратори на библиотеки</a:t>
            </a:r>
            <a:endParaRPr lang="en-US" sz="1400">
              <a:solidFill>
                <a:schemeClr val="tx1">
                  <a:alpha val="80000"/>
                </a:schemeClr>
              </a:solidFill>
            </a:endParaRPr>
          </a:p>
          <a:p>
            <a:r>
              <a:rPr lang="en-US" sz="1400">
                <a:solidFill>
                  <a:schemeClr val="tx1">
                    <a:alpha val="80000"/>
                  </a:schemeClr>
                </a:solidFill>
                <a:ea typeface="+mn-lt"/>
                <a:cs typeface="+mn-lt"/>
              </a:rPr>
              <a:t>Читатели (крайни потребители)</a:t>
            </a:r>
            <a:endParaRPr lang="en-US" sz="1400">
              <a:solidFill>
                <a:schemeClr val="tx1">
                  <a:alpha val="80000"/>
                </a:schemeClr>
              </a:solidFill>
            </a:endParaRPr>
          </a:p>
          <a:p>
            <a:endParaRPr lang="en-US" sz="1400">
              <a:solidFill>
                <a:schemeClr val="tx1">
                  <a:alpha val="80000"/>
                </a:schemeClr>
              </a:solidFill>
            </a:endParaRPr>
          </a:p>
        </p:txBody>
      </p:sp>
      <p:cxnSp>
        <p:nvCxnSpPr>
          <p:cNvPr id="13" name="Straight Connector 12">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6331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E734232-46A8-4884-9A59-B7E3BA4BC3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oup of men posing for a picture&#10;&#10;AI-generated content may be incorrect.">
            <a:extLst>
              <a:ext uri="{FF2B5EF4-FFF2-40B4-BE49-F238E27FC236}">
                <a16:creationId xmlns:a16="http://schemas.microsoft.com/office/drawing/2014/main" id="{0313EB67-D17C-BF74-3BA1-E22F1562AD7C}"/>
              </a:ext>
            </a:extLst>
          </p:cNvPr>
          <p:cNvPicPr>
            <a:picLocks noChangeAspect="1"/>
          </p:cNvPicPr>
          <p:nvPr/>
        </p:nvPicPr>
        <p:blipFill>
          <a:blip r:embed="rId2"/>
          <a:srcRect b="2096"/>
          <a:stretch/>
        </p:blipFill>
        <p:spPr>
          <a:xfrm>
            <a:off x="1" y="1"/>
            <a:ext cx="4038603" cy="5271924"/>
          </a:xfrm>
          <a:prstGeom prst="rect">
            <a:avLst/>
          </a:prstGeom>
        </p:spPr>
      </p:pic>
      <p:pic>
        <p:nvPicPr>
          <p:cNvPr id="7" name="Picture 6" descr="A person looking at a computer&#10;&#10;AI-generated content may be incorrect.">
            <a:extLst>
              <a:ext uri="{FF2B5EF4-FFF2-40B4-BE49-F238E27FC236}">
                <a16:creationId xmlns:a16="http://schemas.microsoft.com/office/drawing/2014/main" id="{4840FC43-713A-AFC7-4C4D-D6D739D96044}"/>
              </a:ext>
            </a:extLst>
          </p:cNvPr>
          <p:cNvPicPr>
            <a:picLocks noChangeAspect="1"/>
          </p:cNvPicPr>
          <p:nvPr/>
        </p:nvPicPr>
        <p:blipFill>
          <a:blip r:embed="rId3"/>
          <a:srcRect b="3011"/>
          <a:stretch/>
        </p:blipFill>
        <p:spPr>
          <a:xfrm>
            <a:off x="4038600" y="1"/>
            <a:ext cx="4076700" cy="5271924"/>
          </a:xfrm>
          <a:prstGeom prst="rect">
            <a:avLst/>
          </a:prstGeom>
        </p:spPr>
      </p:pic>
      <p:pic>
        <p:nvPicPr>
          <p:cNvPr id="5" name="Picture 4" descr="A person taking a selfie&#10;&#10;AI-generated content may be incorrect.">
            <a:extLst>
              <a:ext uri="{FF2B5EF4-FFF2-40B4-BE49-F238E27FC236}">
                <a16:creationId xmlns:a16="http://schemas.microsoft.com/office/drawing/2014/main" id="{98D99C76-7C34-F41E-E3D2-282388A3F3CE}"/>
              </a:ext>
            </a:extLst>
          </p:cNvPr>
          <p:cNvPicPr>
            <a:picLocks noChangeAspect="1"/>
          </p:cNvPicPr>
          <p:nvPr/>
        </p:nvPicPr>
        <p:blipFill>
          <a:blip r:embed="rId4"/>
          <a:srcRect t="15028" b="8028"/>
          <a:stretch/>
        </p:blipFill>
        <p:spPr>
          <a:xfrm>
            <a:off x="8115292" y="1"/>
            <a:ext cx="4076700" cy="5271924"/>
          </a:xfrm>
          <a:prstGeom prst="rect">
            <a:avLst/>
          </a:prstGeom>
        </p:spPr>
      </p:pic>
      <p:sp>
        <p:nvSpPr>
          <p:cNvPr id="30" name="Rectangle 29">
            <a:extLst>
              <a:ext uri="{FF2B5EF4-FFF2-40B4-BE49-F238E27FC236}">
                <a16:creationId xmlns:a16="http://schemas.microsoft.com/office/drawing/2014/main" id="{D346B8D2-3218-41A5-B817-9ABFB108C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260724"/>
            <a:ext cx="12191998" cy="1595775"/>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51E014CA-4279-4E70-AC56-0BBEBF92C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2225"/>
            <a:ext cx="8115300" cy="1594275"/>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8B3DCF8-9D1E-4907-B1EC-98D11BC16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36" y="5262226"/>
            <a:ext cx="12196636" cy="1594274"/>
          </a:xfrm>
          <a:prstGeom prst="rect">
            <a:avLst/>
          </a:prstGeom>
          <a:gradFill>
            <a:gsLst>
              <a:gs pos="0">
                <a:srgbClr val="000000">
                  <a:alpha val="71765"/>
                </a:srgbClr>
              </a:gs>
              <a:gs pos="100000">
                <a:schemeClr val="accent1">
                  <a:alpha val="24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8D6B9EF-FF47-487C-8B82-F9F2B9A54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6" y="5262224"/>
            <a:ext cx="4076697" cy="1594275"/>
          </a:xfrm>
          <a:prstGeom prst="rect">
            <a:avLst/>
          </a:prstGeom>
          <a:gradFill>
            <a:gsLst>
              <a:gs pos="19000">
                <a:srgbClr val="000000">
                  <a:alpha val="62000"/>
                </a:srgbClr>
              </a:gs>
              <a:gs pos="100000">
                <a:schemeClr val="accent1">
                  <a:lumMod val="75000"/>
                  <a:alpha val="44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717D090-7948-433A-AED2-EA1A98E6F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291050" y="-40689"/>
            <a:ext cx="1594274" cy="12192000"/>
          </a:xfrm>
          <a:prstGeom prst="rect">
            <a:avLst/>
          </a:prstGeom>
          <a:gradFill>
            <a:gsLst>
              <a:gs pos="16000">
                <a:schemeClr val="accent1">
                  <a:alpha val="0"/>
                </a:schemeClr>
              </a:gs>
              <a:gs pos="99000">
                <a:srgbClr val="000000">
                  <a:alpha val="70000"/>
                </a:srgb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D618C3E8-8260-4E23-8BA1-C2C3E80BEF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64" y="5282206"/>
            <a:ext cx="12192264" cy="1153314"/>
          </a:xfrm>
          <a:prstGeom prst="rect">
            <a:avLst/>
          </a:prstGeom>
          <a:gradFill>
            <a:gsLst>
              <a:gs pos="28000">
                <a:schemeClr val="accent1">
                  <a:lumMod val="75000"/>
                  <a:alpha val="11000"/>
                </a:schemeClr>
              </a:gs>
              <a:gs pos="100000">
                <a:schemeClr val="accent1">
                  <a:alpha val="2600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3BFF0C7-3E06-0864-54DD-D8755751D491}"/>
              </a:ext>
            </a:extLst>
          </p:cNvPr>
          <p:cNvSpPr>
            <a:spLocks noGrp="1"/>
          </p:cNvSpPr>
          <p:nvPr>
            <p:ph type="title"/>
          </p:nvPr>
        </p:nvSpPr>
        <p:spPr>
          <a:xfrm>
            <a:off x="699713" y="5588000"/>
            <a:ext cx="6867277" cy="920590"/>
          </a:xfrm>
        </p:spPr>
        <p:txBody>
          <a:bodyPr vert="horz" lIns="91440" tIns="45720" rIns="91440" bIns="45720" rtlCol="0" anchor="ctr">
            <a:normAutofit/>
          </a:bodyPr>
          <a:lstStyle/>
          <a:p>
            <a:r>
              <a:rPr lang="en-US" sz="4000" kern="1200">
                <a:solidFill>
                  <a:srgbClr val="FFFFFF"/>
                </a:solidFill>
                <a:latin typeface="+mj-lt"/>
                <a:ea typeface="+mj-ea"/>
                <a:cs typeface="+mj-cs"/>
              </a:rPr>
              <a:t>Участници</a:t>
            </a:r>
          </a:p>
        </p:txBody>
      </p:sp>
      <p:sp>
        <p:nvSpPr>
          <p:cNvPr id="3" name="Content Placeholder 2">
            <a:extLst>
              <a:ext uri="{FF2B5EF4-FFF2-40B4-BE49-F238E27FC236}">
                <a16:creationId xmlns:a16="http://schemas.microsoft.com/office/drawing/2014/main" id="{F14534B9-97AF-BD29-EB67-821892ABC4AA}"/>
              </a:ext>
            </a:extLst>
          </p:cNvPr>
          <p:cNvSpPr>
            <a:spLocks noGrp="1"/>
          </p:cNvSpPr>
          <p:nvPr>
            <p:ph idx="1"/>
          </p:nvPr>
        </p:nvSpPr>
        <p:spPr>
          <a:xfrm>
            <a:off x="3332760" y="5593608"/>
            <a:ext cx="8362408" cy="909374"/>
          </a:xfrm>
        </p:spPr>
        <p:txBody>
          <a:bodyPr vert="horz" lIns="91440" tIns="45720" rIns="91440" bIns="45720" rtlCol="0" anchor="ctr">
            <a:normAutofit/>
          </a:bodyPr>
          <a:lstStyle/>
          <a:p>
            <a:pPr marL="0" indent="0">
              <a:buNone/>
            </a:pPr>
            <a:r>
              <a:rPr lang="en-US" sz="1700" kern="1200">
                <a:solidFill>
                  <a:srgbClr val="FFFFFF"/>
                </a:solidFill>
                <a:latin typeface="+mn-lt"/>
                <a:ea typeface="+mn-ea"/>
                <a:cs typeface="+mn-cs"/>
              </a:rPr>
              <a:t>Драго бейби                          Гошо П.                             Цектор В.</a:t>
            </a:r>
          </a:p>
        </p:txBody>
      </p:sp>
    </p:spTree>
    <p:extLst>
      <p:ext uri="{BB962C8B-B14F-4D97-AF65-F5344CB8AC3E}">
        <p14:creationId xmlns:p14="http://schemas.microsoft.com/office/powerpoint/2010/main" val="4162252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F48F4F4-39F3-5035-4607-3B4326F608DB}"/>
              </a:ext>
            </a:extLst>
          </p:cNvPr>
          <p:cNvSpPr>
            <a:spLocks noGrp="1"/>
          </p:cNvSpPr>
          <p:nvPr>
            <p:ph type="body" sz="half" idx="2"/>
          </p:nvPr>
        </p:nvSpPr>
        <p:spPr>
          <a:xfrm>
            <a:off x="134654" y="214952"/>
            <a:ext cx="6673162" cy="6211319"/>
          </a:xfrm>
        </p:spPr>
        <p:txBody>
          <a:bodyPr vert="horz" lIns="91440" tIns="45720" rIns="91440" bIns="45720" rtlCol="0" anchor="t">
            <a:normAutofit lnSpcReduction="10000"/>
          </a:bodyPr>
          <a:lstStyle/>
          <a:p>
            <a:r>
              <a:rPr lang="en-US" b="1" dirty="0"/>
              <a:t>2. </a:t>
            </a:r>
            <a:r>
              <a:rPr lang="en-US" b="1" dirty="0" err="1"/>
              <a:t>Ключови</a:t>
            </a:r>
            <a:r>
              <a:rPr lang="en-US" b="1" dirty="0"/>
              <a:t> </a:t>
            </a:r>
            <a:r>
              <a:rPr lang="en-US" b="1" dirty="0" err="1"/>
              <a:t>Функционалности</a:t>
            </a:r>
            <a:endParaRPr lang="en-US" dirty="0" err="1"/>
          </a:p>
          <a:p>
            <a:r>
              <a:rPr lang="en-US" b="1" dirty="0" err="1"/>
              <a:t>Управление</a:t>
            </a:r>
            <a:r>
              <a:rPr lang="en-US" b="1" dirty="0"/>
              <a:t> </a:t>
            </a:r>
            <a:r>
              <a:rPr lang="en-US" b="1" dirty="0" err="1"/>
              <a:t>на</a:t>
            </a:r>
            <a:r>
              <a:rPr lang="en-US" b="1" dirty="0"/>
              <a:t> </a:t>
            </a:r>
            <a:r>
              <a:rPr lang="en-US" b="1" dirty="0" err="1"/>
              <a:t>Потребители</a:t>
            </a:r>
            <a:endParaRPr lang="en-US" dirty="0" err="1"/>
          </a:p>
          <a:p>
            <a:pPr marL="285750" indent="-285750">
              <a:buFont typeface="Arial"/>
              <a:buChar char="•"/>
            </a:pPr>
            <a:r>
              <a:rPr lang="en-US" b="1" dirty="0" err="1">
                <a:ea typeface="+mn-lt"/>
                <a:cs typeface="+mn-lt"/>
              </a:rPr>
              <a:t>Роли</a:t>
            </a:r>
            <a:r>
              <a:rPr lang="en-US" b="1" dirty="0">
                <a:ea typeface="+mn-lt"/>
                <a:cs typeface="+mn-lt"/>
              </a:rPr>
              <a:t> в </a:t>
            </a:r>
            <a:r>
              <a:rPr lang="en-US" b="1" dirty="0" err="1">
                <a:ea typeface="+mn-lt"/>
                <a:cs typeface="+mn-lt"/>
              </a:rPr>
              <a:t>системата</a:t>
            </a:r>
            <a:r>
              <a:rPr lang="en-US" dirty="0">
                <a:ea typeface="+mn-lt"/>
                <a:cs typeface="+mn-lt"/>
              </a:rPr>
              <a:t>: </a:t>
            </a:r>
            <a:endParaRPr lang="en-US" dirty="0"/>
          </a:p>
          <a:p>
            <a:pPr marL="742950" lvl="1" indent="-285750">
              <a:buFont typeface="Arial"/>
              <a:buChar char="•"/>
            </a:pPr>
            <a:r>
              <a:rPr lang="en-US" dirty="0" err="1">
                <a:ea typeface="+mn-lt"/>
                <a:cs typeface="+mn-lt"/>
              </a:rPr>
              <a:t>Администратор</a:t>
            </a:r>
            <a:r>
              <a:rPr lang="en-US" dirty="0">
                <a:ea typeface="+mn-lt"/>
                <a:cs typeface="+mn-lt"/>
              </a:rPr>
              <a:t> (</a:t>
            </a:r>
            <a:r>
              <a:rPr lang="en-US" dirty="0" err="1">
                <a:ea typeface="+mn-lt"/>
                <a:cs typeface="+mn-lt"/>
              </a:rPr>
              <a:t>пълен</a:t>
            </a:r>
            <a:r>
              <a:rPr lang="en-US" dirty="0">
                <a:ea typeface="+mn-lt"/>
                <a:cs typeface="+mn-lt"/>
              </a:rPr>
              <a:t> </a:t>
            </a:r>
            <a:r>
              <a:rPr lang="en-US" dirty="0" err="1">
                <a:ea typeface="+mn-lt"/>
                <a:cs typeface="+mn-lt"/>
              </a:rPr>
              <a:t>достъп</a:t>
            </a:r>
            <a:r>
              <a:rPr lang="en-US" dirty="0">
                <a:ea typeface="+mn-lt"/>
                <a:cs typeface="+mn-lt"/>
              </a:rPr>
              <a:t> </a:t>
            </a:r>
            <a:r>
              <a:rPr lang="en-US" dirty="0" err="1">
                <a:ea typeface="+mn-lt"/>
                <a:cs typeface="+mn-lt"/>
              </a:rPr>
              <a:t>до</a:t>
            </a:r>
            <a:r>
              <a:rPr lang="en-US" dirty="0">
                <a:ea typeface="+mn-lt"/>
                <a:cs typeface="+mn-lt"/>
              </a:rPr>
              <a:t> </a:t>
            </a:r>
            <a:r>
              <a:rPr lang="en-US" dirty="0" err="1">
                <a:ea typeface="+mn-lt"/>
                <a:cs typeface="+mn-lt"/>
              </a:rPr>
              <a:t>системата</a:t>
            </a:r>
            <a:r>
              <a:rPr lang="en-US" dirty="0">
                <a:ea typeface="+mn-lt"/>
                <a:cs typeface="+mn-lt"/>
              </a:rPr>
              <a:t>)</a:t>
            </a:r>
            <a:endParaRPr lang="en-US" dirty="0"/>
          </a:p>
          <a:p>
            <a:pPr marL="742950" lvl="1" indent="-285750">
              <a:buFont typeface="Arial"/>
              <a:buChar char="•"/>
            </a:pPr>
            <a:r>
              <a:rPr lang="en-US" dirty="0" err="1">
                <a:ea typeface="+mn-lt"/>
                <a:cs typeface="+mn-lt"/>
              </a:rPr>
              <a:t>Потребител</a:t>
            </a:r>
            <a:r>
              <a:rPr lang="en-US" dirty="0">
                <a:ea typeface="+mn-lt"/>
                <a:cs typeface="+mn-lt"/>
              </a:rPr>
              <a:t> (</a:t>
            </a:r>
            <a:r>
              <a:rPr lang="en-US" dirty="0" err="1">
                <a:ea typeface="+mn-lt"/>
                <a:cs typeface="+mn-lt"/>
              </a:rPr>
              <a:t>ограничен</a:t>
            </a:r>
            <a:r>
              <a:rPr lang="en-US" dirty="0">
                <a:ea typeface="+mn-lt"/>
                <a:cs typeface="+mn-lt"/>
              </a:rPr>
              <a:t> </a:t>
            </a:r>
            <a:r>
              <a:rPr lang="en-US" dirty="0" err="1">
                <a:ea typeface="+mn-lt"/>
                <a:cs typeface="+mn-lt"/>
              </a:rPr>
              <a:t>достъп</a:t>
            </a:r>
            <a:r>
              <a:rPr lang="en-US" dirty="0">
                <a:ea typeface="+mn-lt"/>
                <a:cs typeface="+mn-lt"/>
              </a:rPr>
              <a:t> </a:t>
            </a:r>
            <a:r>
              <a:rPr lang="en-US" dirty="0" err="1">
                <a:ea typeface="+mn-lt"/>
                <a:cs typeface="+mn-lt"/>
              </a:rPr>
              <a:t>до</a:t>
            </a:r>
            <a:r>
              <a:rPr lang="en-US" dirty="0">
                <a:ea typeface="+mn-lt"/>
                <a:cs typeface="+mn-lt"/>
              </a:rPr>
              <a:t> </a:t>
            </a:r>
            <a:r>
              <a:rPr lang="en-US" dirty="0" err="1">
                <a:ea typeface="+mn-lt"/>
                <a:cs typeface="+mn-lt"/>
              </a:rPr>
              <a:t>основни</a:t>
            </a:r>
            <a:r>
              <a:rPr lang="en-US" dirty="0">
                <a:ea typeface="+mn-lt"/>
                <a:cs typeface="+mn-lt"/>
              </a:rPr>
              <a:t> </a:t>
            </a:r>
            <a:r>
              <a:rPr lang="en-US" dirty="0" err="1">
                <a:ea typeface="+mn-lt"/>
                <a:cs typeface="+mn-lt"/>
              </a:rPr>
              <a:t>функции</a:t>
            </a:r>
            <a:r>
              <a:rPr lang="en-US" dirty="0">
                <a:ea typeface="+mn-lt"/>
                <a:cs typeface="+mn-lt"/>
              </a:rPr>
              <a:t>)</a:t>
            </a:r>
            <a:endParaRPr lang="en-US" dirty="0"/>
          </a:p>
          <a:p>
            <a:pPr marL="285750" indent="-285750">
              <a:buFont typeface="Arial"/>
              <a:buChar char="•"/>
            </a:pPr>
            <a:r>
              <a:rPr lang="en-US" b="1" dirty="0" err="1">
                <a:ea typeface="+mn-lt"/>
                <a:cs typeface="+mn-lt"/>
              </a:rPr>
              <a:t>Сигурност</a:t>
            </a:r>
            <a:r>
              <a:rPr lang="en-US" dirty="0">
                <a:ea typeface="+mn-lt"/>
                <a:cs typeface="+mn-lt"/>
              </a:rPr>
              <a:t>: </a:t>
            </a:r>
            <a:endParaRPr lang="en-US" dirty="0"/>
          </a:p>
          <a:p>
            <a:pPr marL="742950" lvl="1" indent="-285750">
              <a:buFont typeface="Arial"/>
              <a:buChar char="•"/>
            </a:pPr>
            <a:r>
              <a:rPr lang="en-US" dirty="0" err="1">
                <a:ea typeface="+mn-lt"/>
                <a:cs typeface="+mn-lt"/>
              </a:rPr>
              <a:t>Защитена</a:t>
            </a:r>
            <a:r>
              <a:rPr lang="en-US" dirty="0">
                <a:ea typeface="+mn-lt"/>
                <a:cs typeface="+mn-lt"/>
              </a:rPr>
              <a:t> </a:t>
            </a:r>
            <a:r>
              <a:rPr lang="en-US" dirty="0" err="1">
                <a:ea typeface="+mn-lt"/>
                <a:cs typeface="+mn-lt"/>
              </a:rPr>
              <a:t>автентикация</a:t>
            </a:r>
            <a:endParaRPr lang="en-US" dirty="0" err="1"/>
          </a:p>
          <a:p>
            <a:pPr marL="742950" lvl="1" indent="-285750">
              <a:buFont typeface="Arial"/>
              <a:buChar char="•"/>
            </a:pPr>
            <a:r>
              <a:rPr lang="en-US" dirty="0" err="1">
                <a:ea typeface="+mn-lt"/>
                <a:cs typeface="+mn-lt"/>
              </a:rPr>
              <a:t>Оторизация</a:t>
            </a:r>
            <a:r>
              <a:rPr lang="en-US" dirty="0">
                <a:ea typeface="+mn-lt"/>
                <a:cs typeface="+mn-lt"/>
              </a:rPr>
              <a:t> </a:t>
            </a:r>
            <a:r>
              <a:rPr lang="en-US" dirty="0" err="1">
                <a:ea typeface="+mn-lt"/>
                <a:cs typeface="+mn-lt"/>
              </a:rPr>
              <a:t>базирана</a:t>
            </a:r>
            <a:r>
              <a:rPr lang="en-US" dirty="0">
                <a:ea typeface="+mn-lt"/>
                <a:cs typeface="+mn-lt"/>
              </a:rPr>
              <a:t> </a:t>
            </a:r>
            <a:r>
              <a:rPr lang="en-US" dirty="0" err="1">
                <a:ea typeface="+mn-lt"/>
                <a:cs typeface="+mn-lt"/>
              </a:rPr>
              <a:t>на</a:t>
            </a:r>
            <a:r>
              <a:rPr lang="en-US" dirty="0">
                <a:ea typeface="+mn-lt"/>
                <a:cs typeface="+mn-lt"/>
              </a:rPr>
              <a:t> </a:t>
            </a:r>
            <a:r>
              <a:rPr lang="en-US" dirty="0" err="1">
                <a:ea typeface="+mn-lt"/>
                <a:cs typeface="+mn-lt"/>
              </a:rPr>
              <a:t>роли</a:t>
            </a:r>
            <a:endParaRPr lang="en-US" dirty="0" err="1"/>
          </a:p>
          <a:p>
            <a:pPr marL="742950" lvl="1" indent="-285750">
              <a:buFont typeface="Arial"/>
              <a:buChar char="•"/>
            </a:pPr>
            <a:r>
              <a:rPr lang="en-US" dirty="0" err="1">
                <a:ea typeface="+mn-lt"/>
                <a:cs typeface="+mn-lt"/>
              </a:rPr>
              <a:t>Защита</a:t>
            </a:r>
            <a:r>
              <a:rPr lang="en-US" dirty="0">
                <a:ea typeface="+mn-lt"/>
                <a:cs typeface="+mn-lt"/>
              </a:rPr>
              <a:t> </a:t>
            </a:r>
            <a:r>
              <a:rPr lang="en-US" dirty="0" err="1">
                <a:ea typeface="+mn-lt"/>
                <a:cs typeface="+mn-lt"/>
              </a:rPr>
              <a:t>на</a:t>
            </a:r>
            <a:r>
              <a:rPr lang="en-US" dirty="0">
                <a:ea typeface="+mn-lt"/>
                <a:cs typeface="+mn-lt"/>
              </a:rPr>
              <a:t> </a:t>
            </a:r>
            <a:r>
              <a:rPr lang="en-US" dirty="0" err="1">
                <a:ea typeface="+mn-lt"/>
                <a:cs typeface="+mn-lt"/>
              </a:rPr>
              <a:t>личните</a:t>
            </a:r>
            <a:r>
              <a:rPr lang="en-US" dirty="0">
                <a:ea typeface="+mn-lt"/>
                <a:cs typeface="+mn-lt"/>
              </a:rPr>
              <a:t> </a:t>
            </a:r>
            <a:r>
              <a:rPr lang="en-US" dirty="0" err="1">
                <a:ea typeface="+mn-lt"/>
                <a:cs typeface="+mn-lt"/>
              </a:rPr>
              <a:t>данни</a:t>
            </a:r>
            <a:endParaRPr lang="en-US" dirty="0" err="1"/>
          </a:p>
          <a:p>
            <a:pPr marL="285750" indent="-285750">
              <a:buFont typeface="Arial"/>
              <a:buChar char="•"/>
            </a:pPr>
            <a:r>
              <a:rPr lang="en-US" b="1" dirty="0" err="1">
                <a:ea typeface="+mn-lt"/>
                <a:cs typeface="+mn-lt"/>
              </a:rPr>
              <a:t>Потребителски</a:t>
            </a:r>
            <a:r>
              <a:rPr lang="en-US" b="1" dirty="0">
                <a:ea typeface="+mn-lt"/>
                <a:cs typeface="+mn-lt"/>
              </a:rPr>
              <a:t> </a:t>
            </a:r>
            <a:r>
              <a:rPr lang="en-US" b="1" dirty="0" err="1">
                <a:ea typeface="+mn-lt"/>
                <a:cs typeface="+mn-lt"/>
              </a:rPr>
              <a:t>профили</a:t>
            </a:r>
            <a:r>
              <a:rPr lang="en-US" dirty="0">
                <a:ea typeface="+mn-lt"/>
                <a:cs typeface="+mn-lt"/>
              </a:rPr>
              <a:t>: </a:t>
            </a:r>
            <a:endParaRPr lang="en-US" dirty="0"/>
          </a:p>
          <a:p>
            <a:pPr marL="742950" lvl="1" indent="-285750">
              <a:buFont typeface="Arial"/>
              <a:buChar char="•"/>
            </a:pPr>
            <a:r>
              <a:rPr lang="en-US" dirty="0" err="1">
                <a:ea typeface="+mn-lt"/>
                <a:cs typeface="+mn-lt"/>
              </a:rPr>
              <a:t>Персонализирани</a:t>
            </a:r>
            <a:r>
              <a:rPr lang="en-US" dirty="0">
                <a:ea typeface="+mn-lt"/>
                <a:cs typeface="+mn-lt"/>
              </a:rPr>
              <a:t> </a:t>
            </a:r>
            <a:r>
              <a:rPr lang="en-US" dirty="0" err="1">
                <a:ea typeface="+mn-lt"/>
                <a:cs typeface="+mn-lt"/>
              </a:rPr>
              <a:t>настройки</a:t>
            </a:r>
            <a:endParaRPr lang="en-US" dirty="0" err="1"/>
          </a:p>
          <a:p>
            <a:pPr marL="742950" lvl="1" indent="-285750">
              <a:buFont typeface="Arial"/>
              <a:buChar char="•"/>
            </a:pPr>
            <a:r>
              <a:rPr lang="en-US" dirty="0" err="1">
                <a:ea typeface="+mn-lt"/>
                <a:cs typeface="+mn-lt"/>
              </a:rPr>
              <a:t>История</a:t>
            </a:r>
            <a:r>
              <a:rPr lang="en-US" dirty="0">
                <a:ea typeface="+mn-lt"/>
                <a:cs typeface="+mn-lt"/>
              </a:rPr>
              <a:t> </a:t>
            </a:r>
            <a:r>
              <a:rPr lang="en-US" dirty="0" err="1">
                <a:ea typeface="+mn-lt"/>
                <a:cs typeface="+mn-lt"/>
              </a:rPr>
              <a:t>на</a:t>
            </a:r>
            <a:r>
              <a:rPr lang="en-US" dirty="0">
                <a:ea typeface="+mn-lt"/>
                <a:cs typeface="+mn-lt"/>
              </a:rPr>
              <a:t> </a:t>
            </a:r>
            <a:r>
              <a:rPr lang="en-US" dirty="0" err="1">
                <a:ea typeface="+mn-lt"/>
                <a:cs typeface="+mn-lt"/>
              </a:rPr>
              <a:t>заемания</a:t>
            </a:r>
            <a:endParaRPr lang="en-US" dirty="0" err="1"/>
          </a:p>
          <a:p>
            <a:pPr marL="742950" lvl="1" indent="-285750">
              <a:buFont typeface="Arial"/>
              <a:buChar char="•"/>
            </a:pPr>
            <a:r>
              <a:rPr lang="en-US" dirty="0" err="1">
                <a:ea typeface="+mn-lt"/>
                <a:cs typeface="+mn-lt"/>
              </a:rPr>
              <a:t>Управление</a:t>
            </a:r>
            <a:r>
              <a:rPr lang="en-US" dirty="0">
                <a:ea typeface="+mn-lt"/>
                <a:cs typeface="+mn-lt"/>
              </a:rPr>
              <a:t> </a:t>
            </a:r>
            <a:r>
              <a:rPr lang="en-US" dirty="0" err="1">
                <a:ea typeface="+mn-lt"/>
                <a:cs typeface="+mn-lt"/>
              </a:rPr>
              <a:t>на</a:t>
            </a:r>
            <a:r>
              <a:rPr lang="en-US" dirty="0">
                <a:ea typeface="+mn-lt"/>
                <a:cs typeface="+mn-lt"/>
              </a:rPr>
              <a:t> </a:t>
            </a:r>
            <a:r>
              <a:rPr lang="en-US" dirty="0" err="1">
                <a:ea typeface="+mn-lt"/>
                <a:cs typeface="+mn-lt"/>
              </a:rPr>
              <a:t>лична</a:t>
            </a:r>
            <a:r>
              <a:rPr lang="en-US" dirty="0">
                <a:ea typeface="+mn-lt"/>
                <a:cs typeface="+mn-lt"/>
              </a:rPr>
              <a:t> </a:t>
            </a:r>
            <a:r>
              <a:rPr lang="en-US" dirty="0" err="1">
                <a:ea typeface="+mn-lt"/>
                <a:cs typeface="+mn-lt"/>
              </a:rPr>
              <a:t>информация</a:t>
            </a:r>
            <a:endParaRPr lang="en-US" dirty="0" err="1"/>
          </a:p>
          <a:p>
            <a:pPr marL="457200">
              <a:buFont typeface="Arial"/>
              <a:buChar char="•"/>
            </a:pPr>
            <a:r>
              <a:rPr lang="en-US" b="1" dirty="0" err="1"/>
              <a:t>Управление</a:t>
            </a:r>
            <a:r>
              <a:rPr lang="en-US" b="1" dirty="0"/>
              <a:t> </a:t>
            </a:r>
            <a:r>
              <a:rPr lang="en-US" b="1" dirty="0" err="1"/>
              <a:t>на</a:t>
            </a:r>
            <a:r>
              <a:rPr lang="en-US" b="1" dirty="0"/>
              <a:t> </a:t>
            </a:r>
            <a:r>
              <a:rPr lang="en-US" b="1" dirty="0" err="1"/>
              <a:t>Книги</a:t>
            </a:r>
            <a:endParaRPr lang="en-US" dirty="0" err="1"/>
          </a:p>
          <a:p>
            <a:pPr>
              <a:buFont typeface="Arial"/>
              <a:buChar char="•"/>
            </a:pPr>
            <a:r>
              <a:rPr lang="en-US" b="1" err="1">
                <a:ea typeface="+mn-lt"/>
                <a:cs typeface="+mn-lt"/>
              </a:rPr>
              <a:t>Пълен</a:t>
            </a:r>
            <a:r>
              <a:rPr lang="en-US" b="1">
                <a:ea typeface="+mn-lt"/>
                <a:cs typeface="+mn-lt"/>
              </a:rPr>
              <a:t> CRUD </a:t>
            </a:r>
            <a:r>
              <a:rPr lang="en-US" b="1" err="1">
                <a:ea typeface="+mn-lt"/>
                <a:cs typeface="+mn-lt"/>
              </a:rPr>
              <a:t>цикъл</a:t>
            </a:r>
            <a:r>
              <a:rPr lang="en-US">
                <a:ea typeface="+mn-lt"/>
                <a:cs typeface="+mn-lt"/>
              </a:rPr>
              <a:t>: </a:t>
            </a:r>
            <a:endParaRPr lang="en-US"/>
          </a:p>
          <a:p>
            <a:pPr lvl="1">
              <a:buFont typeface="Arial"/>
              <a:buChar char="•"/>
            </a:pPr>
            <a:r>
              <a:rPr lang="en-US" err="1">
                <a:ea typeface="+mn-lt"/>
                <a:cs typeface="+mn-lt"/>
              </a:rPr>
              <a:t>Създаване</a:t>
            </a:r>
            <a:r>
              <a:rPr lang="en-US">
                <a:ea typeface="+mn-lt"/>
                <a:cs typeface="+mn-lt"/>
              </a:rPr>
              <a:t>, </a:t>
            </a:r>
            <a:r>
              <a:rPr lang="en-US" err="1">
                <a:ea typeface="+mn-lt"/>
                <a:cs typeface="+mn-lt"/>
              </a:rPr>
              <a:t>четене</a:t>
            </a:r>
            <a:r>
              <a:rPr lang="en-US">
                <a:ea typeface="+mn-lt"/>
                <a:cs typeface="+mn-lt"/>
              </a:rPr>
              <a:t>, </a:t>
            </a:r>
            <a:r>
              <a:rPr lang="en-US" err="1">
                <a:ea typeface="+mn-lt"/>
                <a:cs typeface="+mn-lt"/>
              </a:rPr>
              <a:t>обновяване</a:t>
            </a:r>
            <a:r>
              <a:rPr lang="en-US">
                <a:ea typeface="+mn-lt"/>
                <a:cs typeface="+mn-lt"/>
              </a:rPr>
              <a:t>, изтриване на записи</a:t>
            </a:r>
            <a:endParaRPr lang="en-US"/>
          </a:p>
          <a:p>
            <a:pPr>
              <a:buFont typeface="Arial"/>
              <a:buChar char="•"/>
            </a:pPr>
            <a:r>
              <a:rPr lang="en-US" b="1" err="1">
                <a:ea typeface="+mn-lt"/>
                <a:cs typeface="+mn-lt"/>
              </a:rPr>
              <a:t>Валидация</a:t>
            </a:r>
            <a:r>
              <a:rPr lang="en-US" b="1">
                <a:ea typeface="+mn-lt"/>
                <a:cs typeface="+mn-lt"/>
              </a:rPr>
              <a:t> </a:t>
            </a:r>
            <a:r>
              <a:rPr lang="en-US" b="1" err="1">
                <a:ea typeface="+mn-lt"/>
                <a:cs typeface="+mn-lt"/>
              </a:rPr>
              <a:t>на</a:t>
            </a:r>
            <a:r>
              <a:rPr lang="en-US" b="1">
                <a:ea typeface="+mn-lt"/>
                <a:cs typeface="+mn-lt"/>
              </a:rPr>
              <a:t> </a:t>
            </a:r>
            <a:r>
              <a:rPr lang="en-US" b="1" err="1">
                <a:ea typeface="+mn-lt"/>
                <a:cs typeface="+mn-lt"/>
              </a:rPr>
              <a:t>данни</a:t>
            </a:r>
            <a:r>
              <a:rPr lang="en-US">
                <a:ea typeface="+mn-lt"/>
                <a:cs typeface="+mn-lt"/>
              </a:rPr>
              <a:t>: </a:t>
            </a:r>
            <a:endParaRPr lang="en-US"/>
          </a:p>
          <a:p>
            <a:pPr lvl="1">
              <a:buFont typeface="Arial"/>
              <a:buChar char="•"/>
            </a:pPr>
            <a:r>
              <a:rPr lang="en-US" err="1">
                <a:ea typeface="+mn-lt"/>
                <a:cs typeface="+mn-lt"/>
              </a:rPr>
              <a:t>Проверка</a:t>
            </a:r>
            <a:r>
              <a:rPr lang="en-US">
                <a:ea typeface="+mn-lt"/>
                <a:cs typeface="+mn-lt"/>
              </a:rPr>
              <a:t> </a:t>
            </a:r>
            <a:r>
              <a:rPr lang="en-US" err="1">
                <a:ea typeface="+mn-lt"/>
                <a:cs typeface="+mn-lt"/>
              </a:rPr>
              <a:t>за</a:t>
            </a:r>
            <a:r>
              <a:rPr lang="en-US">
                <a:ea typeface="+mn-lt"/>
                <a:cs typeface="+mn-lt"/>
              </a:rPr>
              <a:t> </a:t>
            </a:r>
            <a:r>
              <a:rPr lang="en-US" err="1">
                <a:ea typeface="+mn-lt"/>
                <a:cs typeface="+mn-lt"/>
              </a:rPr>
              <a:t>уникалност</a:t>
            </a:r>
            <a:r>
              <a:rPr lang="en-US">
                <a:ea typeface="+mn-lt"/>
                <a:cs typeface="+mn-lt"/>
              </a:rPr>
              <a:t> на ISBN</a:t>
            </a:r>
            <a:endParaRPr lang="en-US"/>
          </a:p>
          <a:p>
            <a:pPr lvl="1">
              <a:buFont typeface="Arial"/>
              <a:buChar char="•"/>
            </a:pPr>
            <a:r>
              <a:rPr lang="en-US" dirty="0" err="1">
                <a:ea typeface="+mn-lt"/>
                <a:cs typeface="+mn-lt"/>
              </a:rPr>
              <a:t>Валидация</a:t>
            </a:r>
            <a:r>
              <a:rPr lang="en-US" dirty="0">
                <a:ea typeface="+mn-lt"/>
                <a:cs typeface="+mn-lt"/>
              </a:rPr>
              <a:t> </a:t>
            </a:r>
            <a:r>
              <a:rPr lang="en-US" dirty="0" err="1">
                <a:ea typeface="+mn-lt"/>
                <a:cs typeface="+mn-lt"/>
              </a:rPr>
              <a:t>на</a:t>
            </a:r>
            <a:r>
              <a:rPr lang="en-US" dirty="0">
                <a:ea typeface="+mn-lt"/>
                <a:cs typeface="+mn-lt"/>
              </a:rPr>
              <a:t> </a:t>
            </a:r>
            <a:r>
              <a:rPr lang="en-US" dirty="0" err="1">
                <a:ea typeface="+mn-lt"/>
                <a:cs typeface="+mn-lt"/>
              </a:rPr>
              <a:t>задължителни</a:t>
            </a:r>
            <a:r>
              <a:rPr lang="en-US" dirty="0">
                <a:ea typeface="+mn-lt"/>
                <a:cs typeface="+mn-lt"/>
              </a:rPr>
              <a:t> </a:t>
            </a:r>
            <a:r>
              <a:rPr lang="en-US" dirty="0" err="1">
                <a:ea typeface="+mn-lt"/>
                <a:cs typeface="+mn-lt"/>
              </a:rPr>
              <a:t>полета</a:t>
            </a:r>
            <a:endParaRPr lang="en-US" dirty="0" err="1"/>
          </a:p>
          <a:p>
            <a:pPr>
              <a:buFont typeface="Arial"/>
              <a:buChar char="•"/>
            </a:pPr>
            <a:r>
              <a:rPr lang="en-US" b="1" dirty="0" err="1">
                <a:ea typeface="+mn-lt"/>
                <a:cs typeface="+mn-lt"/>
              </a:rPr>
              <a:t>Разширени</a:t>
            </a:r>
            <a:r>
              <a:rPr lang="en-US" b="1" dirty="0">
                <a:ea typeface="+mn-lt"/>
                <a:cs typeface="+mn-lt"/>
              </a:rPr>
              <a:t> </a:t>
            </a:r>
            <a:r>
              <a:rPr lang="en-US" b="1" dirty="0" err="1">
                <a:ea typeface="+mn-lt"/>
                <a:cs typeface="+mn-lt"/>
              </a:rPr>
              <a:t>функции</a:t>
            </a:r>
            <a:r>
              <a:rPr lang="en-US" dirty="0">
                <a:ea typeface="+mn-lt"/>
                <a:cs typeface="+mn-lt"/>
              </a:rPr>
              <a:t>: </a:t>
            </a:r>
            <a:endParaRPr lang="en-US" dirty="0"/>
          </a:p>
          <a:p>
            <a:pPr lvl="1">
              <a:buFont typeface="Arial"/>
              <a:buChar char="•"/>
            </a:pPr>
            <a:r>
              <a:rPr lang="en-US" dirty="0" err="1">
                <a:ea typeface="+mn-lt"/>
                <a:cs typeface="+mn-lt"/>
              </a:rPr>
              <a:t>Поддръжка</a:t>
            </a:r>
            <a:r>
              <a:rPr lang="en-US" dirty="0">
                <a:ea typeface="+mn-lt"/>
                <a:cs typeface="+mn-lt"/>
              </a:rPr>
              <a:t> </a:t>
            </a:r>
            <a:r>
              <a:rPr lang="en-US" dirty="0" err="1">
                <a:ea typeface="+mn-lt"/>
                <a:cs typeface="+mn-lt"/>
              </a:rPr>
              <a:t>на</a:t>
            </a:r>
            <a:r>
              <a:rPr lang="en-US" dirty="0">
                <a:ea typeface="+mn-lt"/>
                <a:cs typeface="+mn-lt"/>
              </a:rPr>
              <a:t> </a:t>
            </a:r>
            <a:r>
              <a:rPr lang="en-US" dirty="0" err="1">
                <a:ea typeface="+mn-lt"/>
                <a:cs typeface="+mn-lt"/>
              </a:rPr>
              <a:t>множество</a:t>
            </a:r>
            <a:r>
              <a:rPr lang="en-US" dirty="0">
                <a:ea typeface="+mn-lt"/>
                <a:cs typeface="+mn-lt"/>
              </a:rPr>
              <a:t> </a:t>
            </a:r>
            <a:r>
              <a:rPr lang="en-US" dirty="0" err="1">
                <a:ea typeface="+mn-lt"/>
                <a:cs typeface="+mn-lt"/>
              </a:rPr>
              <a:t>автори</a:t>
            </a:r>
            <a:r>
              <a:rPr lang="en-US" dirty="0">
                <a:ea typeface="+mn-lt"/>
                <a:cs typeface="+mn-lt"/>
              </a:rPr>
              <a:t> </a:t>
            </a:r>
            <a:r>
              <a:rPr lang="en-US" dirty="0" err="1">
                <a:ea typeface="+mn-lt"/>
                <a:cs typeface="+mn-lt"/>
              </a:rPr>
              <a:t>за</a:t>
            </a:r>
            <a:r>
              <a:rPr lang="en-US" dirty="0">
                <a:ea typeface="+mn-lt"/>
                <a:cs typeface="+mn-lt"/>
              </a:rPr>
              <a:t> </a:t>
            </a:r>
            <a:r>
              <a:rPr lang="en-US" dirty="0" err="1">
                <a:ea typeface="+mn-lt"/>
                <a:cs typeface="+mn-lt"/>
              </a:rPr>
              <a:t>една</a:t>
            </a:r>
            <a:r>
              <a:rPr lang="en-US" dirty="0">
                <a:ea typeface="+mn-lt"/>
                <a:cs typeface="+mn-lt"/>
              </a:rPr>
              <a:t> </a:t>
            </a:r>
            <a:r>
              <a:rPr lang="en-US" dirty="0" err="1">
                <a:ea typeface="+mn-lt"/>
                <a:cs typeface="+mn-lt"/>
              </a:rPr>
              <a:t>книга</a:t>
            </a:r>
            <a:endParaRPr lang="en-US" dirty="0" err="1"/>
          </a:p>
          <a:p>
            <a:pPr lvl="1">
              <a:buFont typeface="Arial"/>
              <a:buChar char="•"/>
            </a:pPr>
            <a:r>
              <a:rPr lang="en-US" dirty="0" err="1">
                <a:ea typeface="+mn-lt"/>
                <a:cs typeface="+mn-lt"/>
              </a:rPr>
              <a:t>Категоризация</a:t>
            </a:r>
            <a:r>
              <a:rPr lang="en-US" dirty="0">
                <a:ea typeface="+mn-lt"/>
                <a:cs typeface="+mn-lt"/>
              </a:rPr>
              <a:t> </a:t>
            </a:r>
            <a:r>
              <a:rPr lang="en-US" dirty="0" err="1">
                <a:ea typeface="+mn-lt"/>
                <a:cs typeface="+mn-lt"/>
              </a:rPr>
              <a:t>по</a:t>
            </a:r>
            <a:r>
              <a:rPr lang="en-US" dirty="0">
                <a:ea typeface="+mn-lt"/>
                <a:cs typeface="+mn-lt"/>
              </a:rPr>
              <a:t> </a:t>
            </a:r>
            <a:r>
              <a:rPr lang="en-US" dirty="0" err="1">
                <a:ea typeface="+mn-lt"/>
                <a:cs typeface="+mn-lt"/>
              </a:rPr>
              <a:t>жанр</a:t>
            </a:r>
            <a:endParaRPr lang="en-US" dirty="0" err="1"/>
          </a:p>
          <a:p>
            <a:pPr marL="742950" lvl="1" indent="-285750">
              <a:buFont typeface="Arial"/>
              <a:buChar char="•"/>
            </a:pPr>
            <a:endParaRPr lang="en-US" dirty="0"/>
          </a:p>
          <a:p>
            <a:endParaRPr lang="en-US" dirty="0"/>
          </a:p>
        </p:txBody>
      </p:sp>
      <p:pic>
        <p:nvPicPr>
          <p:cNvPr id="5" name="Picture 4" descr="would you take a selfie with these men for 2 dollars? : r/idksterling">
            <a:extLst>
              <a:ext uri="{FF2B5EF4-FFF2-40B4-BE49-F238E27FC236}">
                <a16:creationId xmlns:a16="http://schemas.microsoft.com/office/drawing/2014/main" id="{C776129A-44F0-A272-0900-4E9F81D6F53E}"/>
              </a:ext>
            </a:extLst>
          </p:cNvPr>
          <p:cNvPicPr>
            <a:picLocks noChangeAspect="1"/>
          </p:cNvPicPr>
          <p:nvPr/>
        </p:nvPicPr>
        <p:blipFill>
          <a:blip r:embed="rId2"/>
          <a:stretch>
            <a:fillRect/>
          </a:stretch>
        </p:blipFill>
        <p:spPr>
          <a:xfrm>
            <a:off x="5418161" y="3777"/>
            <a:ext cx="6769288" cy="6850445"/>
          </a:xfrm>
          <a:prstGeom prst="rect">
            <a:avLst/>
          </a:prstGeom>
        </p:spPr>
      </p:pic>
    </p:spTree>
    <p:extLst>
      <p:ext uri="{BB962C8B-B14F-4D97-AF65-F5344CB8AC3E}">
        <p14:creationId xmlns:p14="http://schemas.microsoft.com/office/powerpoint/2010/main" val="30997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FF7441E-5A04-43CC-1777-6E8FB1EA29B9}"/>
              </a:ext>
            </a:extLst>
          </p:cNvPr>
          <p:cNvSpPr>
            <a:spLocks noGrp="1"/>
          </p:cNvSpPr>
          <p:nvPr>
            <p:ph type="title"/>
          </p:nvPr>
        </p:nvSpPr>
        <p:spPr>
          <a:xfrm>
            <a:off x="6657715" y="973"/>
            <a:ext cx="4195674" cy="1449746"/>
          </a:xfrm>
        </p:spPr>
        <p:txBody>
          <a:bodyPr vert="horz" lIns="91440" tIns="45720" rIns="91440" bIns="45720" rtlCol="0" anchor="b">
            <a:normAutofit/>
          </a:bodyPr>
          <a:lstStyle/>
          <a:p>
            <a:r>
              <a:rPr lang="en-US" sz="4800" b="1"/>
              <a:t>3. Техническа Архитектура</a:t>
            </a:r>
            <a:endParaRPr lang="en-US" sz="4800"/>
          </a:p>
        </p:txBody>
      </p:sp>
      <p:sp>
        <p:nvSpPr>
          <p:cNvPr id="12" name="Oval 11">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eorge Droyd - Single by CØUNT€R-STRAF€ | Spotify">
            <a:extLst>
              <a:ext uri="{FF2B5EF4-FFF2-40B4-BE49-F238E27FC236}">
                <a16:creationId xmlns:a16="http://schemas.microsoft.com/office/drawing/2014/main" id="{115684A0-7772-0E42-111A-B61BDC9970A9}"/>
              </a:ext>
            </a:extLst>
          </p:cNvPr>
          <p:cNvPicPr>
            <a:picLocks noGrp="1" noChangeAspect="1"/>
          </p:cNvPicPr>
          <p:nvPr>
            <p:ph idx="1"/>
          </p:nvPr>
        </p:nvPicPr>
        <p:blipFill>
          <a:blip r:embed="rId2"/>
          <a:srcRect r="-3" b="-3"/>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14"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16"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4" name="Text Placeholder 3">
            <a:extLst>
              <a:ext uri="{FF2B5EF4-FFF2-40B4-BE49-F238E27FC236}">
                <a16:creationId xmlns:a16="http://schemas.microsoft.com/office/drawing/2014/main" id="{3C09B606-1A1E-7ADC-DBDB-74249B8E90F3}"/>
              </a:ext>
            </a:extLst>
          </p:cNvPr>
          <p:cNvSpPr>
            <a:spLocks noGrp="1"/>
          </p:cNvSpPr>
          <p:nvPr>
            <p:ph type="body" sz="half" idx="2"/>
          </p:nvPr>
        </p:nvSpPr>
        <p:spPr>
          <a:xfrm>
            <a:off x="6657715" y="1967236"/>
            <a:ext cx="4195673" cy="2913872"/>
          </a:xfrm>
        </p:spPr>
        <p:txBody>
          <a:bodyPr vert="horz" lIns="91440" tIns="45720" rIns="91440" bIns="45720" rtlCol="0" anchor="t">
            <a:noAutofit/>
          </a:bodyPr>
          <a:lstStyle/>
          <a:p>
            <a:pPr indent="-228600">
              <a:buFont typeface="Arial" panose="020B0604020202020204" pitchFamily="34" charset="0"/>
              <a:buChar char="•"/>
            </a:pPr>
            <a:r>
              <a:rPr lang="en-US" sz="1800" b="1" dirty="0">
                <a:solidFill>
                  <a:schemeClr val="tx1">
                    <a:alpha val="80000"/>
                  </a:schemeClr>
                </a:solidFill>
              </a:rPr>
              <a:t>Backend </a:t>
            </a:r>
            <a:r>
              <a:rPr lang="en-US" sz="1800" b="1" err="1">
                <a:solidFill>
                  <a:schemeClr val="tx1">
                    <a:alpha val="80000"/>
                  </a:schemeClr>
                </a:solidFill>
              </a:rPr>
              <a:t>Архитектура</a:t>
            </a:r>
            <a:endParaRPr lang="en-US" sz="1800" err="1">
              <a:solidFill>
                <a:schemeClr val="tx1">
                  <a:alpha val="80000"/>
                </a:schemeClr>
              </a:solidFill>
            </a:endParaRPr>
          </a:p>
          <a:p>
            <a:pPr marL="285750" indent="-228600">
              <a:buFont typeface="Arial" panose="020B0604020202020204" pitchFamily="34" charset="0"/>
              <a:buChar char="•"/>
            </a:pPr>
            <a:r>
              <a:rPr lang="en-US" sz="1800" b="1" dirty="0">
                <a:solidFill>
                  <a:schemeClr val="tx1">
                    <a:alpha val="80000"/>
                  </a:schemeClr>
                </a:solidFill>
              </a:rPr>
              <a:t>ASP.NET Core MVC</a:t>
            </a:r>
            <a:endParaRPr lang="en-US" sz="1800" dirty="0">
              <a:solidFill>
                <a:schemeClr val="tx1">
                  <a:alpha val="80000"/>
                </a:schemeClr>
              </a:solidFill>
            </a:endParaRPr>
          </a:p>
          <a:p>
            <a:pPr marL="285750" indent="-228600">
              <a:buFont typeface="Arial" panose="020B0604020202020204" pitchFamily="34" charset="0"/>
              <a:buChar char="•"/>
            </a:pPr>
            <a:r>
              <a:rPr lang="en-US" sz="1800" b="1" dirty="0">
                <a:solidFill>
                  <a:schemeClr val="tx1">
                    <a:alpha val="80000"/>
                  </a:schemeClr>
                </a:solidFill>
              </a:rPr>
              <a:t>Entity Framework Core</a:t>
            </a:r>
            <a:r>
              <a:rPr lang="en-US" sz="1800" dirty="0">
                <a:solidFill>
                  <a:schemeClr val="tx1">
                    <a:alpha val="80000"/>
                  </a:schemeClr>
                </a:solidFill>
              </a:rPr>
              <a:t>: Code First </a:t>
            </a:r>
            <a:r>
              <a:rPr lang="en-US" sz="1800" err="1">
                <a:solidFill>
                  <a:schemeClr val="tx1">
                    <a:alpha val="80000"/>
                  </a:schemeClr>
                </a:solidFill>
              </a:rPr>
              <a:t>подход</a:t>
            </a:r>
            <a:r>
              <a:rPr lang="en-US" sz="1800" dirty="0">
                <a:solidFill>
                  <a:schemeClr val="tx1">
                    <a:alpha val="80000"/>
                  </a:schemeClr>
                </a:solidFill>
              </a:rPr>
              <a:t>, </a:t>
            </a:r>
            <a:r>
              <a:rPr lang="en-US" sz="1800" err="1">
                <a:solidFill>
                  <a:schemeClr val="tx1">
                    <a:alpha val="80000"/>
                  </a:schemeClr>
                </a:solidFill>
              </a:rPr>
              <a:t>миграции</a:t>
            </a:r>
            <a:endParaRPr lang="en-US" sz="1800">
              <a:solidFill>
                <a:schemeClr val="tx1">
                  <a:alpha val="80000"/>
                </a:schemeClr>
              </a:solidFill>
            </a:endParaRPr>
          </a:p>
          <a:p>
            <a:pPr marL="285750" indent="-228600">
              <a:buFont typeface="Arial" panose="020B0604020202020204" pitchFamily="34" charset="0"/>
              <a:buChar char="•"/>
            </a:pPr>
            <a:r>
              <a:rPr lang="en-US" sz="1800" b="1" dirty="0">
                <a:solidFill>
                  <a:schemeClr val="tx1">
                    <a:alpha val="80000"/>
                  </a:schemeClr>
                </a:solidFill>
              </a:rPr>
              <a:t>SQL Server </a:t>
            </a:r>
            <a:r>
              <a:rPr lang="en-US" sz="1800" b="1" err="1">
                <a:solidFill>
                  <a:schemeClr val="tx1">
                    <a:alpha val="80000"/>
                  </a:schemeClr>
                </a:solidFill>
              </a:rPr>
              <a:t>интеграция</a:t>
            </a:r>
            <a:r>
              <a:rPr lang="en-US" sz="1800" dirty="0">
                <a:solidFill>
                  <a:schemeClr val="tx1">
                    <a:alpha val="80000"/>
                  </a:schemeClr>
                </a:solidFill>
              </a:rPr>
              <a:t>: </a:t>
            </a:r>
            <a:r>
              <a:rPr lang="en-US" sz="1800" err="1">
                <a:solidFill>
                  <a:schemeClr val="tx1">
                    <a:alpha val="80000"/>
                  </a:schemeClr>
                </a:solidFill>
              </a:rPr>
              <a:t>Оптимизирани</a:t>
            </a:r>
            <a:r>
              <a:rPr lang="en-US" sz="1800" dirty="0">
                <a:solidFill>
                  <a:schemeClr val="tx1">
                    <a:alpha val="80000"/>
                  </a:schemeClr>
                </a:solidFill>
              </a:rPr>
              <a:t> </a:t>
            </a:r>
            <a:r>
              <a:rPr lang="en-US" sz="1800" err="1">
                <a:solidFill>
                  <a:schemeClr val="tx1">
                    <a:alpha val="80000"/>
                  </a:schemeClr>
                </a:solidFill>
              </a:rPr>
              <a:t>заявки</a:t>
            </a:r>
            <a:r>
              <a:rPr lang="en-US" sz="1800" dirty="0">
                <a:solidFill>
                  <a:schemeClr val="tx1">
                    <a:alpha val="80000"/>
                  </a:schemeClr>
                </a:solidFill>
              </a:rPr>
              <a:t>, </a:t>
            </a:r>
            <a:r>
              <a:rPr lang="en-US" sz="1800" err="1">
                <a:solidFill>
                  <a:schemeClr val="tx1">
                    <a:alpha val="80000"/>
                  </a:schemeClr>
                </a:solidFill>
              </a:rPr>
              <a:t>индексиране</a:t>
            </a:r>
            <a:r>
              <a:rPr lang="en-US" sz="1800" dirty="0">
                <a:solidFill>
                  <a:schemeClr val="tx1">
                    <a:alpha val="80000"/>
                  </a:schemeClr>
                </a:solidFill>
              </a:rPr>
              <a:t> </a:t>
            </a:r>
            <a:r>
              <a:rPr lang="en-US" sz="1800" err="1">
                <a:solidFill>
                  <a:schemeClr val="tx1">
                    <a:alpha val="80000"/>
                  </a:schemeClr>
                </a:solidFill>
              </a:rPr>
              <a:t>на</a:t>
            </a:r>
            <a:r>
              <a:rPr lang="en-US" sz="1800" dirty="0">
                <a:solidFill>
                  <a:schemeClr val="tx1">
                    <a:alpha val="80000"/>
                  </a:schemeClr>
                </a:solidFill>
              </a:rPr>
              <a:t> </a:t>
            </a:r>
            <a:r>
              <a:rPr lang="en-US" sz="1800" err="1">
                <a:solidFill>
                  <a:schemeClr val="tx1">
                    <a:alpha val="80000"/>
                  </a:schemeClr>
                </a:solidFill>
              </a:rPr>
              <a:t>данни</a:t>
            </a:r>
            <a:endParaRPr lang="en-US" sz="1800">
              <a:solidFill>
                <a:schemeClr val="tx1">
                  <a:alpha val="80000"/>
                </a:schemeClr>
              </a:solidFill>
            </a:endParaRPr>
          </a:p>
          <a:p>
            <a:pPr indent="-228600">
              <a:buFont typeface="Arial" panose="020B0604020202020204" pitchFamily="34" charset="0"/>
              <a:buChar char="•"/>
            </a:pPr>
            <a:r>
              <a:rPr lang="en-US" sz="1800" b="1" err="1">
                <a:solidFill>
                  <a:schemeClr val="tx1">
                    <a:alpha val="80000"/>
                  </a:schemeClr>
                </a:solidFill>
              </a:rPr>
              <a:t>Дизайн</a:t>
            </a:r>
            <a:r>
              <a:rPr lang="en-US" sz="1800" b="1" dirty="0">
                <a:solidFill>
                  <a:schemeClr val="tx1">
                    <a:alpha val="80000"/>
                  </a:schemeClr>
                </a:solidFill>
              </a:rPr>
              <a:t> </a:t>
            </a:r>
            <a:r>
              <a:rPr lang="en-US" sz="1800" b="1" err="1">
                <a:solidFill>
                  <a:schemeClr val="tx1">
                    <a:alpha val="80000"/>
                  </a:schemeClr>
                </a:solidFill>
              </a:rPr>
              <a:t>на</a:t>
            </a:r>
            <a:r>
              <a:rPr lang="en-US" sz="1800" b="1" dirty="0">
                <a:solidFill>
                  <a:schemeClr val="tx1">
                    <a:alpha val="80000"/>
                  </a:schemeClr>
                </a:solidFill>
              </a:rPr>
              <a:t> </a:t>
            </a:r>
            <a:r>
              <a:rPr lang="en-US" sz="1800" b="1" err="1">
                <a:solidFill>
                  <a:schemeClr val="tx1">
                    <a:alpha val="80000"/>
                  </a:schemeClr>
                </a:solidFill>
              </a:rPr>
              <a:t>Базата</a:t>
            </a:r>
            <a:r>
              <a:rPr lang="en-US" sz="1800" b="1" dirty="0">
                <a:solidFill>
                  <a:schemeClr val="tx1">
                    <a:alpha val="80000"/>
                  </a:schemeClr>
                </a:solidFill>
              </a:rPr>
              <a:t> </a:t>
            </a:r>
            <a:r>
              <a:rPr lang="en-US" sz="1800" b="1" err="1">
                <a:solidFill>
                  <a:schemeClr val="tx1">
                    <a:alpha val="80000"/>
                  </a:schemeClr>
                </a:solidFill>
              </a:rPr>
              <a:t>Данни</a:t>
            </a:r>
            <a:endParaRPr lang="en-US" sz="1800" err="1">
              <a:solidFill>
                <a:schemeClr val="tx1">
                  <a:alpha val="80000"/>
                </a:schemeClr>
              </a:solidFill>
            </a:endParaRPr>
          </a:p>
          <a:p>
            <a:pPr marL="285750" indent="-228600">
              <a:buFont typeface="Arial" panose="020B0604020202020204" pitchFamily="34" charset="0"/>
              <a:buChar char="•"/>
            </a:pPr>
            <a:r>
              <a:rPr lang="en-US" sz="1800" b="1" err="1">
                <a:solidFill>
                  <a:schemeClr val="tx1">
                    <a:alpha val="80000"/>
                  </a:schemeClr>
                </a:solidFill>
              </a:rPr>
              <a:t>Нормализирана</a:t>
            </a:r>
            <a:r>
              <a:rPr lang="en-US" sz="1800" b="1" dirty="0">
                <a:solidFill>
                  <a:schemeClr val="tx1">
                    <a:alpha val="80000"/>
                  </a:schemeClr>
                </a:solidFill>
              </a:rPr>
              <a:t> </a:t>
            </a:r>
            <a:r>
              <a:rPr lang="en-US" sz="1800" b="1" err="1">
                <a:solidFill>
                  <a:schemeClr val="tx1">
                    <a:alpha val="80000"/>
                  </a:schemeClr>
                </a:solidFill>
              </a:rPr>
              <a:t>структура</a:t>
            </a:r>
            <a:r>
              <a:rPr lang="en-US" sz="1800" dirty="0">
                <a:solidFill>
                  <a:schemeClr val="tx1">
                    <a:alpha val="80000"/>
                  </a:schemeClr>
                </a:solidFill>
              </a:rPr>
              <a:t>: </a:t>
            </a:r>
            <a:r>
              <a:rPr lang="en-US" sz="1800" err="1">
                <a:solidFill>
                  <a:schemeClr val="tx1">
                    <a:alpha val="80000"/>
                  </a:schemeClr>
                </a:solidFill>
              </a:rPr>
              <a:t>Премахване</a:t>
            </a:r>
            <a:r>
              <a:rPr lang="en-US" sz="1800" dirty="0">
                <a:solidFill>
                  <a:schemeClr val="tx1">
                    <a:alpha val="80000"/>
                  </a:schemeClr>
                </a:solidFill>
              </a:rPr>
              <a:t> </a:t>
            </a:r>
            <a:r>
              <a:rPr lang="en-US" sz="1800" err="1">
                <a:solidFill>
                  <a:schemeClr val="tx1">
                    <a:alpha val="80000"/>
                  </a:schemeClr>
                </a:solidFill>
              </a:rPr>
              <a:t>на</a:t>
            </a:r>
            <a:r>
              <a:rPr lang="en-US" sz="1800" dirty="0">
                <a:solidFill>
                  <a:schemeClr val="tx1">
                    <a:alpha val="80000"/>
                  </a:schemeClr>
                </a:solidFill>
              </a:rPr>
              <a:t> </a:t>
            </a:r>
            <a:r>
              <a:rPr lang="en-US" sz="1800" err="1">
                <a:solidFill>
                  <a:schemeClr val="tx1">
                    <a:alpha val="80000"/>
                  </a:schemeClr>
                </a:solidFill>
              </a:rPr>
              <a:t>редундантност</a:t>
            </a:r>
            <a:r>
              <a:rPr lang="en-US" sz="1800" dirty="0">
                <a:solidFill>
                  <a:schemeClr val="tx1">
                    <a:alpha val="80000"/>
                  </a:schemeClr>
                </a:solidFill>
              </a:rPr>
              <a:t>, </a:t>
            </a:r>
            <a:r>
              <a:rPr lang="en-US" sz="1800" err="1">
                <a:solidFill>
                  <a:schemeClr val="tx1">
                    <a:alpha val="80000"/>
                  </a:schemeClr>
                </a:solidFill>
              </a:rPr>
              <a:t>оптимизация</a:t>
            </a:r>
            <a:r>
              <a:rPr lang="en-US" sz="1800" dirty="0">
                <a:solidFill>
                  <a:schemeClr val="tx1">
                    <a:alpha val="80000"/>
                  </a:schemeClr>
                </a:solidFill>
              </a:rPr>
              <a:t> </a:t>
            </a:r>
            <a:r>
              <a:rPr lang="en-US" sz="1800" err="1">
                <a:solidFill>
                  <a:schemeClr val="tx1">
                    <a:alpha val="80000"/>
                  </a:schemeClr>
                </a:solidFill>
              </a:rPr>
              <a:t>на</a:t>
            </a:r>
            <a:r>
              <a:rPr lang="en-US" sz="1800" dirty="0">
                <a:solidFill>
                  <a:schemeClr val="tx1">
                    <a:alpha val="80000"/>
                  </a:schemeClr>
                </a:solidFill>
              </a:rPr>
              <a:t> </a:t>
            </a:r>
            <a:r>
              <a:rPr lang="en-US" sz="1800" err="1">
                <a:solidFill>
                  <a:schemeClr val="tx1">
                    <a:alpha val="80000"/>
                  </a:schemeClr>
                </a:solidFill>
              </a:rPr>
              <a:t>заявки</a:t>
            </a:r>
            <a:endParaRPr lang="en-US" sz="1800">
              <a:solidFill>
                <a:schemeClr val="tx1">
                  <a:alpha val="80000"/>
                </a:schemeClr>
              </a:solidFill>
            </a:endParaRPr>
          </a:p>
          <a:p>
            <a:pPr marL="285750" indent="-228600">
              <a:buFont typeface="Arial" panose="020B0604020202020204" pitchFamily="34" charset="0"/>
              <a:buChar char="•"/>
            </a:pPr>
            <a:r>
              <a:rPr lang="en-US" sz="1800" b="1" err="1">
                <a:solidFill>
                  <a:schemeClr val="tx1">
                    <a:alpha val="80000"/>
                  </a:schemeClr>
                </a:solidFill>
              </a:rPr>
              <a:t>Релации</a:t>
            </a:r>
            <a:r>
              <a:rPr lang="en-US" sz="1800" dirty="0">
                <a:solidFill>
                  <a:schemeClr val="tx1">
                    <a:alpha val="80000"/>
                  </a:schemeClr>
                </a:solidFill>
              </a:rPr>
              <a:t>: Един </a:t>
            </a:r>
            <a:r>
              <a:rPr lang="en-US" sz="1800" err="1">
                <a:solidFill>
                  <a:schemeClr val="tx1">
                    <a:alpha val="80000"/>
                  </a:schemeClr>
                </a:solidFill>
              </a:rPr>
              <a:t>към</a:t>
            </a:r>
            <a:r>
              <a:rPr lang="en-US" sz="1800" dirty="0">
                <a:solidFill>
                  <a:schemeClr val="tx1">
                    <a:alpha val="80000"/>
                  </a:schemeClr>
                </a:solidFill>
              </a:rPr>
              <a:t> </a:t>
            </a:r>
            <a:r>
              <a:rPr lang="en-US" sz="1800" err="1">
                <a:solidFill>
                  <a:schemeClr val="tx1">
                    <a:alpha val="80000"/>
                  </a:schemeClr>
                </a:solidFill>
              </a:rPr>
              <a:t>много</a:t>
            </a:r>
            <a:r>
              <a:rPr lang="en-US" sz="1800" dirty="0">
                <a:solidFill>
                  <a:schemeClr val="tx1">
                    <a:alpha val="80000"/>
                  </a:schemeClr>
                </a:solidFill>
              </a:rPr>
              <a:t>, </a:t>
            </a:r>
            <a:r>
              <a:rPr lang="en-US" sz="1800" err="1">
                <a:solidFill>
                  <a:schemeClr val="tx1">
                    <a:alpha val="80000"/>
                  </a:schemeClr>
                </a:solidFill>
              </a:rPr>
              <a:t>много</a:t>
            </a:r>
            <a:r>
              <a:rPr lang="en-US" sz="1800" dirty="0">
                <a:solidFill>
                  <a:schemeClr val="tx1">
                    <a:alpha val="80000"/>
                  </a:schemeClr>
                </a:solidFill>
              </a:rPr>
              <a:t> </a:t>
            </a:r>
            <a:r>
              <a:rPr lang="en-US" sz="1800" err="1">
                <a:solidFill>
                  <a:schemeClr val="tx1">
                    <a:alpha val="80000"/>
                  </a:schemeClr>
                </a:solidFill>
              </a:rPr>
              <a:t>към</a:t>
            </a:r>
            <a:r>
              <a:rPr lang="en-US" sz="1800" dirty="0">
                <a:solidFill>
                  <a:schemeClr val="tx1">
                    <a:alpha val="80000"/>
                  </a:schemeClr>
                </a:solidFill>
              </a:rPr>
              <a:t> </a:t>
            </a:r>
            <a:r>
              <a:rPr lang="en-US" sz="1800" err="1">
                <a:solidFill>
                  <a:schemeClr val="tx1">
                    <a:alpha val="80000"/>
                  </a:schemeClr>
                </a:solidFill>
              </a:rPr>
              <a:t>много</a:t>
            </a:r>
            <a:r>
              <a:rPr lang="en-US" sz="1800" dirty="0">
                <a:solidFill>
                  <a:schemeClr val="tx1">
                    <a:alpha val="80000"/>
                  </a:schemeClr>
                </a:solidFill>
              </a:rPr>
              <a:t>, </a:t>
            </a:r>
            <a:r>
              <a:rPr lang="en-US" sz="1800" err="1">
                <a:solidFill>
                  <a:schemeClr val="tx1">
                    <a:alpha val="80000"/>
                  </a:schemeClr>
                </a:solidFill>
              </a:rPr>
              <a:t>каскадни</a:t>
            </a:r>
            <a:r>
              <a:rPr lang="en-US" sz="1800" dirty="0">
                <a:solidFill>
                  <a:schemeClr val="tx1">
                    <a:alpha val="80000"/>
                  </a:schemeClr>
                </a:solidFill>
              </a:rPr>
              <a:t> </a:t>
            </a:r>
            <a:r>
              <a:rPr lang="en-US" sz="1800" err="1">
                <a:solidFill>
                  <a:schemeClr val="tx1">
                    <a:alpha val="80000"/>
                  </a:schemeClr>
                </a:solidFill>
              </a:rPr>
              <a:t>изтривания</a:t>
            </a:r>
            <a:endParaRPr lang="en-US" sz="1800">
              <a:solidFill>
                <a:schemeClr val="tx1">
                  <a:alpha val="80000"/>
                </a:schemeClr>
              </a:solidFill>
            </a:endParaRPr>
          </a:p>
          <a:p>
            <a:pPr marL="285750" indent="-228600">
              <a:buFont typeface="Arial" panose="020B0604020202020204" pitchFamily="34" charset="0"/>
              <a:buChar char="•"/>
            </a:pPr>
            <a:r>
              <a:rPr lang="en-US" sz="1800" b="1" err="1">
                <a:solidFill>
                  <a:schemeClr val="tx1">
                    <a:alpha val="80000"/>
                  </a:schemeClr>
                </a:solidFill>
              </a:rPr>
              <a:t>Ограничения</a:t>
            </a:r>
            <a:r>
              <a:rPr lang="en-US" sz="1800" dirty="0">
                <a:solidFill>
                  <a:schemeClr val="tx1">
                    <a:alpha val="80000"/>
                  </a:schemeClr>
                </a:solidFill>
              </a:rPr>
              <a:t>: </a:t>
            </a:r>
            <a:r>
              <a:rPr lang="en-US" sz="1800" err="1">
                <a:solidFill>
                  <a:schemeClr val="tx1">
                    <a:alpha val="80000"/>
                  </a:schemeClr>
                </a:solidFill>
              </a:rPr>
              <a:t>Уникалност</a:t>
            </a:r>
            <a:r>
              <a:rPr lang="en-US" sz="1800" dirty="0">
                <a:solidFill>
                  <a:schemeClr val="tx1">
                    <a:alpha val="80000"/>
                  </a:schemeClr>
                </a:solidFill>
              </a:rPr>
              <a:t> </a:t>
            </a:r>
            <a:r>
              <a:rPr lang="en-US" sz="1800" err="1">
                <a:solidFill>
                  <a:schemeClr val="tx1">
                    <a:alpha val="80000"/>
                  </a:schemeClr>
                </a:solidFill>
              </a:rPr>
              <a:t>на</a:t>
            </a:r>
            <a:r>
              <a:rPr lang="en-US" sz="1800" dirty="0">
                <a:solidFill>
                  <a:schemeClr val="tx1">
                    <a:alpha val="80000"/>
                  </a:schemeClr>
                </a:solidFill>
              </a:rPr>
              <a:t> </a:t>
            </a:r>
            <a:r>
              <a:rPr lang="en-US" sz="1800" err="1">
                <a:solidFill>
                  <a:schemeClr val="tx1">
                    <a:alpha val="80000"/>
                  </a:schemeClr>
                </a:solidFill>
              </a:rPr>
              <a:t>данни</a:t>
            </a:r>
            <a:r>
              <a:rPr lang="en-US" sz="1800" dirty="0">
                <a:solidFill>
                  <a:schemeClr val="tx1">
                    <a:alpha val="80000"/>
                  </a:schemeClr>
                </a:solidFill>
              </a:rPr>
              <a:t>, </a:t>
            </a:r>
            <a:r>
              <a:rPr lang="en-US" sz="1800" err="1">
                <a:solidFill>
                  <a:schemeClr val="tx1">
                    <a:alpha val="80000"/>
                  </a:schemeClr>
                </a:solidFill>
              </a:rPr>
              <a:t>референциална</a:t>
            </a:r>
            <a:r>
              <a:rPr lang="en-US" sz="1800" dirty="0">
                <a:solidFill>
                  <a:schemeClr val="tx1">
                    <a:alpha val="80000"/>
                  </a:schemeClr>
                </a:solidFill>
              </a:rPr>
              <a:t> </a:t>
            </a:r>
            <a:r>
              <a:rPr lang="en-US" sz="1800" err="1">
                <a:solidFill>
                  <a:schemeClr val="tx1">
                    <a:alpha val="80000"/>
                  </a:schemeClr>
                </a:solidFill>
              </a:rPr>
              <a:t>цялост</a:t>
            </a:r>
            <a:endParaRPr lang="en-US" sz="1800">
              <a:solidFill>
                <a:schemeClr val="tx1">
                  <a:alpha val="80000"/>
                </a:schemeClr>
              </a:solidFill>
            </a:endParaRPr>
          </a:p>
          <a:p>
            <a:pPr indent="-228600">
              <a:buFont typeface="Arial" panose="020B0604020202020204" pitchFamily="34" charset="0"/>
              <a:buChar char="•"/>
            </a:pPr>
            <a:endParaRPr lang="en-US" sz="1800" dirty="0">
              <a:solidFill>
                <a:schemeClr val="tx1">
                  <a:alpha val="80000"/>
                </a:schemeClr>
              </a:solidFill>
            </a:endParaRPr>
          </a:p>
        </p:txBody>
      </p:sp>
      <p:sp>
        <p:nvSpPr>
          <p:cNvPr id="18"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20"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91634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21D69C-06D4-1526-1C8D-CC2422C3A003}"/>
              </a:ext>
            </a:extLst>
          </p:cNvPr>
          <p:cNvSpPr>
            <a:spLocks noGrp="1"/>
          </p:cNvSpPr>
          <p:nvPr>
            <p:ph type="title"/>
          </p:nvPr>
        </p:nvSpPr>
        <p:spPr>
          <a:xfrm>
            <a:off x="838201" y="365125"/>
            <a:ext cx="5251316" cy="1807305"/>
          </a:xfrm>
        </p:spPr>
        <p:txBody>
          <a:bodyPr vert="horz" lIns="91440" tIns="45720" rIns="91440" bIns="45720" rtlCol="0" anchor="ctr">
            <a:normAutofit/>
          </a:bodyPr>
          <a:lstStyle/>
          <a:p>
            <a:r>
              <a:rPr lang="en-US" sz="4400" b="1"/>
              <a:t>4. Качество на Кода и Тестване</a:t>
            </a:r>
            <a:endParaRPr lang="en-US" sz="4400"/>
          </a:p>
        </p:txBody>
      </p:sp>
      <p:sp>
        <p:nvSpPr>
          <p:cNvPr id="4" name="Text Placeholder 3">
            <a:extLst>
              <a:ext uri="{FF2B5EF4-FFF2-40B4-BE49-F238E27FC236}">
                <a16:creationId xmlns:a16="http://schemas.microsoft.com/office/drawing/2014/main" id="{60341986-9D26-8195-63F7-571DDDDB4234}"/>
              </a:ext>
            </a:extLst>
          </p:cNvPr>
          <p:cNvSpPr>
            <a:spLocks noGrp="1"/>
          </p:cNvSpPr>
          <p:nvPr>
            <p:ph type="body" sz="half" idx="2"/>
          </p:nvPr>
        </p:nvSpPr>
        <p:spPr>
          <a:xfrm>
            <a:off x="838200" y="2333297"/>
            <a:ext cx="4619621" cy="3843666"/>
          </a:xfrm>
        </p:spPr>
        <p:txBody>
          <a:bodyPr vert="horz" lIns="91440" tIns="45720" rIns="91440" bIns="45720" rtlCol="0" anchor="t">
            <a:normAutofit/>
          </a:bodyPr>
          <a:lstStyle/>
          <a:p>
            <a:pPr indent="-228600">
              <a:buFont typeface="Arial" panose="020B0604020202020204" pitchFamily="34" charset="0"/>
              <a:buChar char="•"/>
            </a:pPr>
            <a:r>
              <a:rPr lang="en-US" sz="1800" b="1" err="1"/>
              <a:t>Модулно</a:t>
            </a:r>
            <a:r>
              <a:rPr lang="en-US" sz="1800" b="1" dirty="0"/>
              <a:t> </a:t>
            </a:r>
            <a:r>
              <a:rPr lang="en-US" sz="1800" b="1" err="1"/>
              <a:t>Тестване</a:t>
            </a:r>
            <a:endParaRPr lang="en-US" sz="1800" err="1"/>
          </a:p>
          <a:p>
            <a:pPr marL="285750" indent="-228600">
              <a:buFont typeface="Arial" panose="020B0604020202020204" pitchFamily="34" charset="0"/>
              <a:buChar char="•"/>
            </a:pPr>
            <a:r>
              <a:rPr lang="en-US" sz="1800" b="1" err="1"/>
              <a:t>Покритие</a:t>
            </a:r>
            <a:r>
              <a:rPr lang="en-US" sz="1800" b="1" dirty="0"/>
              <a:t> </a:t>
            </a:r>
            <a:r>
              <a:rPr lang="en-US" sz="1800" b="1" err="1"/>
              <a:t>на</a:t>
            </a:r>
            <a:r>
              <a:rPr lang="en-US" sz="1800" b="1" dirty="0"/>
              <a:t> </a:t>
            </a:r>
            <a:r>
              <a:rPr lang="en-US" sz="1800" b="1" err="1"/>
              <a:t>кода</a:t>
            </a:r>
            <a:r>
              <a:rPr lang="en-US" sz="1800" dirty="0"/>
              <a:t>: ~90%</a:t>
            </a:r>
          </a:p>
          <a:p>
            <a:pPr marL="285750" indent="-228600">
              <a:buFont typeface="Arial" panose="020B0604020202020204" pitchFamily="34" charset="0"/>
              <a:buChar char="•"/>
            </a:pPr>
            <a:r>
              <a:rPr lang="en-US" sz="1800" b="1" err="1"/>
              <a:t>Използвани</a:t>
            </a:r>
            <a:r>
              <a:rPr lang="en-US" sz="1800" b="1" dirty="0"/>
              <a:t> </a:t>
            </a:r>
            <a:r>
              <a:rPr lang="en-US" sz="1800" b="1" err="1"/>
              <a:t>технологии</a:t>
            </a:r>
            <a:r>
              <a:rPr lang="en-US" sz="1800" dirty="0"/>
              <a:t>: </a:t>
            </a:r>
            <a:r>
              <a:rPr lang="en-US" sz="1800" err="1"/>
              <a:t>NUnit</a:t>
            </a:r>
            <a:r>
              <a:rPr lang="en-US" sz="1800" dirty="0"/>
              <a:t>, in-memory </a:t>
            </a:r>
            <a:r>
              <a:rPr lang="en-US" sz="1800" err="1"/>
              <a:t>база</a:t>
            </a:r>
            <a:r>
              <a:rPr lang="en-US" sz="1800" dirty="0"/>
              <a:t> </a:t>
            </a:r>
            <a:r>
              <a:rPr lang="en-US" sz="1800" err="1"/>
              <a:t>данни</a:t>
            </a:r>
            <a:r>
              <a:rPr lang="en-US" sz="1800" dirty="0"/>
              <a:t>, Mock </a:t>
            </a:r>
            <a:r>
              <a:rPr lang="en-US" sz="1800" err="1"/>
              <a:t>обекти</a:t>
            </a:r>
            <a:endParaRPr lang="en-US" sz="1800"/>
          </a:p>
          <a:p>
            <a:pPr marL="285750" indent="-228600">
              <a:buFont typeface="Arial" panose="020B0604020202020204" pitchFamily="34" charset="0"/>
              <a:buChar char="•"/>
            </a:pPr>
            <a:r>
              <a:rPr lang="en-US" sz="1800" b="1" err="1"/>
              <a:t>Видове</a:t>
            </a:r>
            <a:r>
              <a:rPr lang="en-US" sz="1800" b="1" dirty="0"/>
              <a:t> </a:t>
            </a:r>
            <a:r>
              <a:rPr lang="en-US" sz="1800" b="1" err="1"/>
              <a:t>тестове</a:t>
            </a:r>
            <a:r>
              <a:rPr lang="en-US" sz="1800" dirty="0"/>
              <a:t>: </a:t>
            </a:r>
            <a:r>
              <a:rPr lang="en-US" sz="1800" err="1"/>
              <a:t>Тестове</a:t>
            </a:r>
            <a:r>
              <a:rPr lang="en-US" sz="1800" dirty="0"/>
              <a:t> </a:t>
            </a:r>
            <a:r>
              <a:rPr lang="en-US" sz="1800" err="1"/>
              <a:t>на</a:t>
            </a:r>
            <a:r>
              <a:rPr lang="en-US" sz="1800" dirty="0"/>
              <a:t> </a:t>
            </a:r>
            <a:r>
              <a:rPr lang="en-US" sz="1800" err="1"/>
              <a:t>моделите</a:t>
            </a:r>
            <a:r>
              <a:rPr lang="en-US" sz="1800" dirty="0"/>
              <a:t>, </a:t>
            </a:r>
            <a:r>
              <a:rPr lang="en-US" sz="1800" err="1"/>
              <a:t>контролерите</a:t>
            </a:r>
            <a:r>
              <a:rPr lang="en-US" sz="1800" dirty="0"/>
              <a:t>, </a:t>
            </a:r>
            <a:r>
              <a:rPr lang="en-US" sz="1800" err="1"/>
              <a:t>бизнес</a:t>
            </a:r>
            <a:r>
              <a:rPr lang="en-US" sz="1800" dirty="0"/>
              <a:t> </a:t>
            </a:r>
            <a:r>
              <a:rPr lang="en-US" sz="1800" err="1"/>
              <a:t>логиката</a:t>
            </a:r>
            <a:r>
              <a:rPr lang="en-US" sz="1800" dirty="0"/>
              <a:t>, </a:t>
            </a:r>
            <a:r>
              <a:rPr lang="en-US" sz="1800" err="1"/>
              <a:t>интеграционни</a:t>
            </a:r>
            <a:r>
              <a:rPr lang="en-US" sz="1800" dirty="0"/>
              <a:t> </a:t>
            </a:r>
            <a:r>
              <a:rPr lang="en-US" sz="1800" err="1"/>
              <a:t>тестове</a:t>
            </a:r>
            <a:endParaRPr lang="en-US" sz="1800"/>
          </a:p>
          <a:p>
            <a:pPr indent="-228600">
              <a:buFont typeface="Arial" panose="020B0604020202020204" pitchFamily="34" charset="0"/>
              <a:buChar char="•"/>
            </a:pPr>
            <a:r>
              <a:rPr lang="en-US" sz="1800" b="1" err="1"/>
              <a:t>Качество</a:t>
            </a:r>
            <a:r>
              <a:rPr lang="en-US" sz="1800" b="1" dirty="0"/>
              <a:t> </a:t>
            </a:r>
            <a:r>
              <a:rPr lang="en-US" sz="1800" b="1" err="1"/>
              <a:t>на</a:t>
            </a:r>
            <a:r>
              <a:rPr lang="en-US" sz="1800" b="1" dirty="0"/>
              <a:t> </a:t>
            </a:r>
            <a:r>
              <a:rPr lang="en-US" sz="1800" b="1" err="1"/>
              <a:t>Кода</a:t>
            </a:r>
            <a:endParaRPr lang="en-US" sz="1800" err="1"/>
          </a:p>
          <a:p>
            <a:pPr marL="285750" indent="-228600">
              <a:buFont typeface="Arial" panose="020B0604020202020204" pitchFamily="34" charset="0"/>
              <a:buChar char="•"/>
            </a:pPr>
            <a:r>
              <a:rPr lang="en-US" sz="1800" b="1" err="1"/>
              <a:t>Принципи</a:t>
            </a:r>
            <a:r>
              <a:rPr lang="en-US" sz="1800" b="1" dirty="0"/>
              <a:t> </a:t>
            </a:r>
            <a:r>
              <a:rPr lang="en-US" sz="1800" b="1" err="1"/>
              <a:t>на</a:t>
            </a:r>
            <a:r>
              <a:rPr lang="en-US" sz="1800" b="1" dirty="0"/>
              <a:t> </a:t>
            </a:r>
            <a:r>
              <a:rPr lang="en-US" sz="1800" b="1" err="1"/>
              <a:t>чист</a:t>
            </a:r>
            <a:r>
              <a:rPr lang="en-US" sz="1800" b="1" dirty="0"/>
              <a:t> </a:t>
            </a:r>
            <a:r>
              <a:rPr lang="en-US" sz="1800" b="1" err="1"/>
              <a:t>код</a:t>
            </a:r>
            <a:r>
              <a:rPr lang="en-US" sz="1800" dirty="0"/>
              <a:t>: DRY, KISS, SOLID</a:t>
            </a:r>
          </a:p>
          <a:p>
            <a:pPr marL="285750" indent="-228600">
              <a:buFont typeface="Arial" panose="020B0604020202020204" pitchFamily="34" charset="0"/>
              <a:buChar char="•"/>
            </a:pPr>
            <a:r>
              <a:rPr lang="en-US" sz="1800" b="1" err="1"/>
              <a:t>Обработка</a:t>
            </a:r>
            <a:r>
              <a:rPr lang="en-US" sz="1800" b="1" dirty="0"/>
              <a:t> </a:t>
            </a:r>
            <a:r>
              <a:rPr lang="en-US" sz="1800" b="1" err="1"/>
              <a:t>на</a:t>
            </a:r>
            <a:r>
              <a:rPr lang="en-US" sz="1800" b="1" dirty="0"/>
              <a:t> </a:t>
            </a:r>
            <a:r>
              <a:rPr lang="en-US" sz="1800" b="1" err="1"/>
              <a:t>грешки</a:t>
            </a:r>
            <a:r>
              <a:rPr lang="en-US" sz="1800" dirty="0"/>
              <a:t>: Try-catch </a:t>
            </a:r>
            <a:r>
              <a:rPr lang="en-US" sz="1800" err="1"/>
              <a:t>блокове</a:t>
            </a:r>
            <a:r>
              <a:rPr lang="en-US" sz="1800" dirty="0"/>
              <a:t>, </a:t>
            </a:r>
            <a:r>
              <a:rPr lang="en-US" sz="1800" err="1"/>
              <a:t>логване</a:t>
            </a:r>
            <a:r>
              <a:rPr lang="en-US" sz="1800" dirty="0"/>
              <a:t> </a:t>
            </a:r>
            <a:r>
              <a:rPr lang="en-US" sz="1800" err="1"/>
              <a:t>на</a:t>
            </a:r>
            <a:r>
              <a:rPr lang="en-US" sz="1800" dirty="0"/>
              <a:t> </a:t>
            </a:r>
            <a:r>
              <a:rPr lang="en-US" sz="1800" err="1"/>
              <a:t>грешки</a:t>
            </a:r>
            <a:endParaRPr lang="en-US" sz="1800"/>
          </a:p>
          <a:p>
            <a:pPr indent="-228600">
              <a:buFont typeface="Arial" panose="020B0604020202020204" pitchFamily="34" charset="0"/>
              <a:buChar char="•"/>
            </a:pPr>
            <a:endParaRPr lang="en-US" sz="1800" dirty="0"/>
          </a:p>
        </p:txBody>
      </p:sp>
      <p:pic>
        <p:nvPicPr>
          <p:cNvPr id="5" name="Content Placeholder 4" descr="Two men holding a box with food in it&#10;&#10;AI-generated content may be incorrect.">
            <a:extLst>
              <a:ext uri="{FF2B5EF4-FFF2-40B4-BE49-F238E27FC236}">
                <a16:creationId xmlns:a16="http://schemas.microsoft.com/office/drawing/2014/main" id="{B0D8566C-7825-5BA1-3B04-0E6425403C19}"/>
              </a:ext>
            </a:extLst>
          </p:cNvPr>
          <p:cNvPicPr>
            <a:picLocks noGrp="1" noChangeAspect="1"/>
          </p:cNvPicPr>
          <p:nvPr>
            <p:ph idx="1"/>
          </p:nvPr>
        </p:nvPicPr>
        <p:blipFill>
          <a:blip r:embed="rId2"/>
          <a:srcRect t="3317" b="1042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821116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D10A3036-8624-9B3B-758E-85DB12368C7E}"/>
              </a:ext>
            </a:extLst>
          </p:cNvPr>
          <p:cNvSpPr>
            <a:spLocks noGrp="1"/>
          </p:cNvSpPr>
          <p:nvPr>
            <p:ph type="title"/>
          </p:nvPr>
        </p:nvSpPr>
        <p:spPr>
          <a:xfrm>
            <a:off x="1295400" y="669925"/>
            <a:ext cx="4800600" cy="1325563"/>
          </a:xfrm>
        </p:spPr>
        <p:txBody>
          <a:bodyPr vert="horz" lIns="91440" tIns="45720" rIns="91440" bIns="45720" rtlCol="0" anchor="b">
            <a:normAutofit/>
          </a:bodyPr>
          <a:lstStyle/>
          <a:p>
            <a:r>
              <a:rPr lang="en-US" sz="4400" b="1">
                <a:solidFill>
                  <a:schemeClr val="bg1"/>
                </a:solidFill>
              </a:rPr>
              <a:t>5. Сигурност</a:t>
            </a:r>
            <a:endParaRPr lang="en-US" sz="4400">
              <a:solidFill>
                <a:schemeClr val="bg1"/>
              </a:solidFill>
            </a:endParaRPr>
          </a:p>
        </p:txBody>
      </p:sp>
      <p:cxnSp>
        <p:nvCxnSpPr>
          <p:cNvPr id="22" name="Straight Connector 2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A95D6076-6C0A-DB7E-5404-0C5D0A81D993}"/>
              </a:ext>
            </a:extLst>
          </p:cNvPr>
          <p:cNvSpPr>
            <a:spLocks noGrp="1"/>
          </p:cNvSpPr>
          <p:nvPr>
            <p:ph type="body" sz="half" idx="2"/>
          </p:nvPr>
        </p:nvSpPr>
        <p:spPr>
          <a:xfrm>
            <a:off x="1295400" y="2288833"/>
            <a:ext cx="4800600" cy="3711571"/>
          </a:xfrm>
        </p:spPr>
        <p:txBody>
          <a:bodyPr vert="horz" lIns="91440" tIns="45720" rIns="91440" bIns="45720" rtlCol="0">
            <a:normAutofit/>
          </a:bodyPr>
          <a:lstStyle/>
          <a:p>
            <a:pPr indent="-228600">
              <a:buFont typeface="Arial" panose="020B0604020202020204" pitchFamily="34" charset="0"/>
              <a:buChar char="•"/>
            </a:pPr>
            <a:r>
              <a:rPr lang="en-US" sz="1700" b="1" dirty="0" err="1">
                <a:solidFill>
                  <a:schemeClr val="bg1"/>
                </a:solidFill>
              </a:rPr>
              <a:t>Автентикация</a:t>
            </a:r>
            <a:endParaRPr lang="en-US" sz="1700" dirty="0" err="1">
              <a:solidFill>
                <a:schemeClr val="bg1"/>
              </a:solidFill>
            </a:endParaRPr>
          </a:p>
          <a:p>
            <a:pPr marL="285750" indent="-228600">
              <a:buFont typeface="Arial" panose="020B0604020202020204" pitchFamily="34" charset="0"/>
              <a:buChar char="•"/>
            </a:pPr>
            <a:r>
              <a:rPr lang="en-US" sz="1700" b="1" dirty="0" err="1">
                <a:solidFill>
                  <a:schemeClr val="bg1"/>
                </a:solidFill>
              </a:rPr>
              <a:t>Хеширане</a:t>
            </a:r>
            <a:r>
              <a:rPr lang="en-US" sz="1700" b="1" dirty="0">
                <a:solidFill>
                  <a:schemeClr val="bg1"/>
                </a:solidFill>
              </a:rPr>
              <a:t> </a:t>
            </a:r>
            <a:r>
              <a:rPr lang="en-US" sz="1700" b="1" dirty="0" err="1">
                <a:solidFill>
                  <a:schemeClr val="bg1"/>
                </a:solidFill>
              </a:rPr>
              <a:t>на</a:t>
            </a:r>
            <a:r>
              <a:rPr lang="en-US" sz="1700" b="1" dirty="0">
                <a:solidFill>
                  <a:schemeClr val="bg1"/>
                </a:solidFill>
              </a:rPr>
              <a:t> </a:t>
            </a:r>
            <a:r>
              <a:rPr lang="en-US" sz="1700" b="1" dirty="0" err="1">
                <a:solidFill>
                  <a:schemeClr val="bg1"/>
                </a:solidFill>
              </a:rPr>
              <a:t>пароли</a:t>
            </a:r>
            <a:r>
              <a:rPr lang="en-US" sz="1700" dirty="0">
                <a:solidFill>
                  <a:schemeClr val="bg1"/>
                </a:solidFill>
              </a:rPr>
              <a:t>: </a:t>
            </a:r>
            <a:r>
              <a:rPr lang="en-US" sz="1700" dirty="0" err="1">
                <a:solidFill>
                  <a:schemeClr val="bg1"/>
                </a:solidFill>
              </a:rPr>
              <a:t>Солт</a:t>
            </a:r>
            <a:r>
              <a:rPr lang="en-US" sz="1700" dirty="0">
                <a:solidFill>
                  <a:schemeClr val="bg1"/>
                </a:solidFill>
              </a:rPr>
              <a:t> </a:t>
            </a:r>
            <a:r>
              <a:rPr lang="en-US" sz="1700" dirty="0" err="1">
                <a:solidFill>
                  <a:schemeClr val="bg1"/>
                </a:solidFill>
              </a:rPr>
              <a:t>за</a:t>
            </a:r>
            <a:r>
              <a:rPr lang="en-US" sz="1700" dirty="0">
                <a:solidFill>
                  <a:schemeClr val="bg1"/>
                </a:solidFill>
              </a:rPr>
              <a:t> </a:t>
            </a:r>
            <a:r>
              <a:rPr lang="en-US" sz="1700" dirty="0" err="1">
                <a:solidFill>
                  <a:schemeClr val="bg1"/>
                </a:solidFill>
              </a:rPr>
              <a:t>допълнителна</a:t>
            </a:r>
            <a:r>
              <a:rPr lang="en-US" sz="1700" dirty="0">
                <a:solidFill>
                  <a:schemeClr val="bg1"/>
                </a:solidFill>
              </a:rPr>
              <a:t> </a:t>
            </a:r>
            <a:r>
              <a:rPr lang="en-US" sz="1700" dirty="0" err="1">
                <a:solidFill>
                  <a:schemeClr val="bg1"/>
                </a:solidFill>
              </a:rPr>
              <a:t>защита</a:t>
            </a:r>
          </a:p>
          <a:p>
            <a:pPr marL="285750" indent="-228600">
              <a:buFont typeface="Arial" panose="020B0604020202020204" pitchFamily="34" charset="0"/>
              <a:buChar char="•"/>
            </a:pPr>
            <a:r>
              <a:rPr lang="en-US" sz="1700" b="1">
                <a:solidFill>
                  <a:schemeClr val="bg1"/>
                </a:solidFill>
              </a:rPr>
              <a:t>Управление на сесии</a:t>
            </a:r>
            <a:r>
              <a:rPr lang="en-US" sz="1700">
                <a:solidFill>
                  <a:schemeClr val="bg1"/>
                </a:solidFill>
              </a:rPr>
              <a:t>: Сигурни бисквитки, таймаут на сесия</a:t>
            </a:r>
          </a:p>
          <a:p>
            <a:pPr marL="285750" indent="-228600">
              <a:buFont typeface="Arial" panose="020B0604020202020204" pitchFamily="34" charset="0"/>
              <a:buChar char="•"/>
            </a:pPr>
            <a:r>
              <a:rPr lang="en-US" sz="1700" b="1">
                <a:solidFill>
                  <a:schemeClr val="bg1"/>
                </a:solidFill>
              </a:rPr>
              <a:t>Двуфакторна автентикация</a:t>
            </a:r>
            <a:endParaRPr lang="en-US" sz="1700">
              <a:solidFill>
                <a:schemeClr val="bg1"/>
              </a:solidFill>
            </a:endParaRPr>
          </a:p>
          <a:p>
            <a:pPr indent="-228600">
              <a:buFont typeface="Arial" panose="020B0604020202020204" pitchFamily="34" charset="0"/>
              <a:buChar char="•"/>
            </a:pPr>
            <a:r>
              <a:rPr lang="en-US" sz="1700" b="1">
                <a:solidFill>
                  <a:schemeClr val="bg1"/>
                </a:solidFill>
              </a:rPr>
              <a:t>Защита от Атаки</a:t>
            </a:r>
            <a:endParaRPr lang="en-US" sz="1700">
              <a:solidFill>
                <a:schemeClr val="bg1"/>
              </a:solidFill>
            </a:endParaRPr>
          </a:p>
          <a:p>
            <a:pPr marL="285750" indent="-228600">
              <a:buFont typeface="Arial" panose="020B0604020202020204" pitchFamily="34" charset="0"/>
              <a:buChar char="•"/>
            </a:pPr>
            <a:r>
              <a:rPr lang="en-US" sz="1700" b="1">
                <a:solidFill>
                  <a:schemeClr val="bg1"/>
                </a:solidFill>
              </a:rPr>
              <a:t>XSS защита</a:t>
            </a:r>
            <a:r>
              <a:rPr lang="en-US" sz="1700">
                <a:solidFill>
                  <a:schemeClr val="bg1"/>
                </a:solidFill>
              </a:rPr>
              <a:t>: Валидация на входни данни</a:t>
            </a:r>
          </a:p>
          <a:p>
            <a:pPr marL="285750" indent="-228600">
              <a:buFont typeface="Arial" panose="020B0604020202020204" pitchFamily="34" charset="0"/>
              <a:buChar char="•"/>
            </a:pPr>
            <a:r>
              <a:rPr lang="en-US" sz="1700" b="1">
                <a:solidFill>
                  <a:schemeClr val="bg1"/>
                </a:solidFill>
              </a:rPr>
              <a:t>SQL инжекции</a:t>
            </a:r>
            <a:r>
              <a:rPr lang="en-US" sz="1700">
                <a:solidFill>
                  <a:schemeClr val="bg1"/>
                </a:solidFill>
              </a:rPr>
              <a:t>: Параметризирани заявки</a:t>
            </a:r>
          </a:p>
          <a:p>
            <a:pPr marL="285750" indent="-228600">
              <a:buFont typeface="Arial" panose="020B0604020202020204" pitchFamily="34" charset="0"/>
              <a:buChar char="•"/>
            </a:pPr>
            <a:r>
              <a:rPr lang="en-US" sz="1700" b="1">
                <a:solidFill>
                  <a:schemeClr val="bg1"/>
                </a:solidFill>
              </a:rPr>
              <a:t>CSRF защита</a:t>
            </a:r>
            <a:r>
              <a:rPr lang="en-US" sz="1700">
                <a:solidFill>
                  <a:schemeClr val="bg1"/>
                </a:solidFill>
              </a:rPr>
              <a:t>: Антифоргери токени</a:t>
            </a:r>
          </a:p>
          <a:p>
            <a:pPr indent="-228600">
              <a:buFont typeface="Arial" panose="020B0604020202020204" pitchFamily="34" charset="0"/>
              <a:buChar char="•"/>
            </a:pPr>
            <a:endParaRPr lang="en-US" sz="1700">
              <a:solidFill>
                <a:schemeClr val="bg1"/>
              </a:solidFill>
            </a:endParaRPr>
          </a:p>
        </p:txBody>
      </p:sp>
      <p:pic>
        <p:nvPicPr>
          <p:cNvPr id="6" name="Picture 5">
            <a:extLst>
              <a:ext uri="{FF2B5EF4-FFF2-40B4-BE49-F238E27FC236}">
                <a16:creationId xmlns:a16="http://schemas.microsoft.com/office/drawing/2014/main" id="{DA453F22-523B-4FED-9691-0C86A25C6683}"/>
              </a:ext>
            </a:extLst>
          </p:cNvPr>
          <p:cNvPicPr>
            <a:picLocks noChangeAspect="1"/>
          </p:cNvPicPr>
          <p:nvPr/>
        </p:nvPicPr>
        <p:blipFill>
          <a:blip r:embed="rId2"/>
          <a:stretch>
            <a:fillRect/>
          </a:stretch>
        </p:blipFill>
        <p:spPr>
          <a:xfrm>
            <a:off x="7089015" y="369913"/>
            <a:ext cx="2700996" cy="2784532"/>
          </a:xfrm>
          <a:prstGeom prst="rect">
            <a:avLst/>
          </a:prstGeom>
        </p:spPr>
      </p:pic>
      <p:sp>
        <p:nvSpPr>
          <p:cNvPr id="23" name="Rectangle 2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erson with a tree trunk&#10;&#10;AI-generated content may be incorrect.">
            <a:extLst>
              <a:ext uri="{FF2B5EF4-FFF2-40B4-BE49-F238E27FC236}">
                <a16:creationId xmlns:a16="http://schemas.microsoft.com/office/drawing/2014/main" id="{A6DE4DF8-751A-4A2D-6AF1-691F08E5DB85}"/>
              </a:ext>
            </a:extLst>
          </p:cNvPr>
          <p:cNvPicPr>
            <a:picLocks noGrp="1" noChangeAspect="1"/>
          </p:cNvPicPr>
          <p:nvPr>
            <p:ph idx="1"/>
          </p:nvPr>
        </p:nvPicPr>
        <p:blipFill>
          <a:blip r:embed="rId3"/>
          <a:stretch>
            <a:fillRect/>
          </a:stretch>
        </p:blipFill>
        <p:spPr>
          <a:xfrm>
            <a:off x="8472041" y="3730267"/>
            <a:ext cx="2721880" cy="2784532"/>
          </a:xfrm>
          <a:prstGeom prst="rect">
            <a:avLst/>
          </a:prstGeom>
        </p:spPr>
      </p:pic>
      <p:sp>
        <p:nvSpPr>
          <p:cNvPr id="17" name="Rectangle 16">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7298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60FCD0-B91E-A66C-5687-4D6EC8093F17}"/>
              </a:ext>
            </a:extLst>
          </p:cNvPr>
          <p:cNvSpPr>
            <a:spLocks noGrp="1"/>
          </p:cNvSpPr>
          <p:nvPr>
            <p:ph type="title"/>
          </p:nvPr>
        </p:nvSpPr>
        <p:spPr>
          <a:xfrm>
            <a:off x="3970366" y="609600"/>
            <a:ext cx="4267200" cy="1351472"/>
          </a:xfrm>
        </p:spPr>
        <p:txBody>
          <a:bodyPr vert="horz" lIns="91440" tIns="45720" rIns="91440" bIns="45720" rtlCol="0" anchor="ctr">
            <a:normAutofit/>
          </a:bodyPr>
          <a:lstStyle/>
          <a:p>
            <a:pPr algn="ctr"/>
            <a:r>
              <a:rPr lang="en-US" sz="4100" b="1" kern="1200">
                <a:solidFill>
                  <a:schemeClr val="tx1">
                    <a:lumMod val="85000"/>
                    <a:lumOff val="15000"/>
                  </a:schemeClr>
                </a:solidFill>
                <a:latin typeface="+mj-lt"/>
                <a:ea typeface="+mj-ea"/>
                <a:cs typeface="+mj-cs"/>
              </a:rPr>
              <a:t>6. Потребителски Интерфейс</a:t>
            </a:r>
            <a:endParaRPr lang="en-US" sz="4100" kern="1200">
              <a:solidFill>
                <a:schemeClr val="tx1">
                  <a:lumMod val="85000"/>
                  <a:lumOff val="15000"/>
                </a:schemeClr>
              </a:solidFill>
              <a:latin typeface="+mj-lt"/>
              <a:ea typeface="+mj-ea"/>
              <a:cs typeface="+mj-cs"/>
            </a:endParaRPr>
          </a:p>
        </p:txBody>
      </p:sp>
      <p:pic>
        <p:nvPicPr>
          <p:cNvPr id="5" name="Content Placeholder 4" descr="A person in a black jacket&#10;&#10;AI-generated content may be incorrect.">
            <a:extLst>
              <a:ext uri="{FF2B5EF4-FFF2-40B4-BE49-F238E27FC236}">
                <a16:creationId xmlns:a16="http://schemas.microsoft.com/office/drawing/2014/main" id="{9FBA594D-3F44-638C-EFED-1F5426F8BA1B}"/>
              </a:ext>
            </a:extLst>
          </p:cNvPr>
          <p:cNvPicPr>
            <a:picLocks noGrp="1" noChangeAspect="1"/>
          </p:cNvPicPr>
          <p:nvPr>
            <p:ph idx="1"/>
          </p:nvPr>
        </p:nvPicPr>
        <p:blipFill>
          <a:blip r:embed="rId2"/>
          <a:srcRect r="9430"/>
          <a:stretch/>
        </p:blipFill>
        <p:spPr>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4" name="Text Placeholder 3">
            <a:extLst>
              <a:ext uri="{FF2B5EF4-FFF2-40B4-BE49-F238E27FC236}">
                <a16:creationId xmlns:a16="http://schemas.microsoft.com/office/drawing/2014/main" id="{A569A18A-E828-980A-D01F-D94A5D868FE0}"/>
              </a:ext>
            </a:extLst>
          </p:cNvPr>
          <p:cNvSpPr>
            <a:spLocks noGrp="1"/>
          </p:cNvSpPr>
          <p:nvPr>
            <p:ph type="body" sz="half" idx="2"/>
          </p:nvPr>
        </p:nvSpPr>
        <p:spPr>
          <a:xfrm>
            <a:off x="4198966" y="2147357"/>
            <a:ext cx="3810000" cy="4101042"/>
          </a:xfrm>
        </p:spPr>
        <p:txBody>
          <a:bodyPr vert="horz" lIns="91440" tIns="45720" rIns="91440" bIns="45720" rtlCol="0">
            <a:normAutofit/>
          </a:bodyPr>
          <a:lstStyle/>
          <a:p>
            <a:pPr indent="-228600">
              <a:buFont typeface="Arial" panose="020B0604020202020204" pitchFamily="34" charset="0"/>
              <a:buChar char="•"/>
            </a:pPr>
            <a:r>
              <a:rPr lang="en-US" sz="2000" b="1">
                <a:solidFill>
                  <a:schemeClr val="tx1">
                    <a:lumMod val="85000"/>
                    <a:lumOff val="15000"/>
                  </a:schemeClr>
                </a:solidFill>
              </a:rPr>
              <a:t>Административен Панел</a:t>
            </a:r>
            <a:endParaRPr lang="en-US" sz="2000">
              <a:solidFill>
                <a:schemeClr val="tx1">
                  <a:lumMod val="85000"/>
                  <a:lumOff val="15000"/>
                </a:schemeClr>
              </a:solidFill>
            </a:endParaRPr>
          </a:p>
          <a:p>
            <a:pPr marL="285750" indent="-228600">
              <a:buFont typeface="Arial" panose="020B0604020202020204" pitchFamily="34" charset="0"/>
              <a:buChar char="•"/>
            </a:pPr>
            <a:r>
              <a:rPr lang="en-US" sz="2000">
                <a:solidFill>
                  <a:schemeClr val="tx1">
                    <a:lumMod val="85000"/>
                    <a:lumOff val="15000"/>
                  </a:schemeClr>
                </a:solidFill>
              </a:rPr>
              <a:t>Управление на книги, потребители, справки и отчети</a:t>
            </a:r>
          </a:p>
          <a:p>
            <a:pPr indent="-228600">
              <a:buFont typeface="Arial" panose="020B0604020202020204" pitchFamily="34" charset="0"/>
              <a:buChar char="•"/>
            </a:pPr>
            <a:r>
              <a:rPr lang="en-US" sz="2000" b="1">
                <a:solidFill>
                  <a:schemeClr val="tx1">
                    <a:lumMod val="85000"/>
                    <a:lumOff val="15000"/>
                  </a:schemeClr>
                </a:solidFill>
              </a:rPr>
              <a:t>Потребителска Част</a:t>
            </a:r>
            <a:endParaRPr lang="en-US" sz="2000">
              <a:solidFill>
                <a:schemeClr val="tx1">
                  <a:lumMod val="85000"/>
                  <a:lumOff val="15000"/>
                </a:schemeClr>
              </a:solidFill>
            </a:endParaRPr>
          </a:p>
          <a:p>
            <a:pPr marL="285750" indent="-228600">
              <a:buFont typeface="Arial" panose="020B0604020202020204" pitchFamily="34" charset="0"/>
              <a:buChar char="•"/>
            </a:pPr>
            <a:r>
              <a:rPr lang="en-US" sz="2000">
                <a:solidFill>
                  <a:schemeClr val="tx1">
                    <a:lumMod val="85000"/>
                    <a:lumOff val="15000"/>
                  </a:schemeClr>
                </a:solidFill>
              </a:rPr>
              <a:t>Каталог на книги, заемане, профил</a:t>
            </a:r>
          </a:p>
          <a:p>
            <a:pPr indent="-228600">
              <a:buFont typeface="Arial" panose="020B0604020202020204" pitchFamily="34" charset="0"/>
              <a:buChar char="•"/>
            </a:pPr>
            <a:endParaRPr lang="en-US" sz="2000">
              <a:solidFill>
                <a:schemeClr val="tx1">
                  <a:lumMod val="85000"/>
                  <a:lumOff val="15000"/>
                </a:schemeClr>
              </a:solidFill>
            </a:endParaRPr>
          </a:p>
        </p:txBody>
      </p:sp>
      <p:pic>
        <p:nvPicPr>
          <p:cNvPr id="6" name="Picture 5" descr="A person standing next to a statue&#10;&#10;AI-generated content may be incorrect.">
            <a:extLst>
              <a:ext uri="{FF2B5EF4-FFF2-40B4-BE49-F238E27FC236}">
                <a16:creationId xmlns:a16="http://schemas.microsoft.com/office/drawing/2014/main" id="{457BDC5B-38D8-7560-C951-F9B95129F9C1}"/>
              </a:ext>
            </a:extLst>
          </p:cNvPr>
          <p:cNvPicPr>
            <a:picLocks noChangeAspect="1"/>
          </p:cNvPicPr>
          <p:nvPr/>
        </p:nvPicPr>
        <p:blipFill>
          <a:blip r:embed="rId3"/>
          <a:srcRect l="1179" r="6025"/>
          <a:stretch/>
        </p:blipFill>
        <p:spPr>
          <a:xfrm>
            <a:off x="8580467"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Tree>
    <p:extLst>
      <p:ext uri="{BB962C8B-B14F-4D97-AF65-F5344CB8AC3E}">
        <p14:creationId xmlns:p14="http://schemas.microsoft.com/office/powerpoint/2010/main" val="6526364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TotalTime>
  <Words>418</Words>
  <Application>Microsoft Office PowerPoint</Application>
  <PresentationFormat>Widescreen</PresentationFormat>
  <Paragraphs>80</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Aptos Display</vt:lpstr>
      <vt:lpstr>Arial</vt:lpstr>
      <vt:lpstr>Calibri</vt:lpstr>
      <vt:lpstr>office theme</vt:lpstr>
      <vt:lpstr>Либререи менигмент ситеми</vt:lpstr>
      <vt:lpstr>Общ преглед на проекта</vt:lpstr>
      <vt:lpstr>Нашите цели</vt:lpstr>
      <vt:lpstr>Участници</vt:lpstr>
      <vt:lpstr>PowerPoint Presentation</vt:lpstr>
      <vt:lpstr>3. Техническа Архитектура</vt:lpstr>
      <vt:lpstr>4. Качество на Кода и Тестване</vt:lpstr>
      <vt:lpstr>5. Сигурност</vt:lpstr>
      <vt:lpstr>6. Потребителски Интерфейс</vt:lpstr>
      <vt:lpstr>7. Структура на Проекта</vt:lpstr>
      <vt:lpstr>Схема на базите данни</vt:lpstr>
      <vt:lpstr>9. Заключение</vt:lpstr>
      <vt:lpstr>Благодарим за вниманието</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User</dc:creator>
  <cp:lastModifiedBy>Виктор Цеков</cp:lastModifiedBy>
  <cp:revision>201</cp:revision>
  <dcterms:created xsi:type="dcterms:W3CDTF">2025-02-16T08:05:03Z</dcterms:created>
  <dcterms:modified xsi:type="dcterms:W3CDTF">2025-02-16T09:02:41Z</dcterms:modified>
</cp:coreProperties>
</file>

<file path=docProps/thumbnail.jpeg>
</file>